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8" r:id="rId1"/>
  </p:sldMasterIdLst>
  <p:notesMasterIdLst>
    <p:notesMasterId r:id="rId24"/>
  </p:notesMasterIdLst>
  <p:sldIdLst>
    <p:sldId id="337" r:id="rId2"/>
    <p:sldId id="378" r:id="rId3"/>
    <p:sldId id="380" r:id="rId4"/>
    <p:sldId id="382" r:id="rId5"/>
    <p:sldId id="434" r:id="rId6"/>
    <p:sldId id="441" r:id="rId7"/>
    <p:sldId id="437" r:id="rId8"/>
    <p:sldId id="439" r:id="rId9"/>
    <p:sldId id="438" r:id="rId10"/>
    <p:sldId id="444" r:id="rId11"/>
    <p:sldId id="433" r:id="rId12"/>
    <p:sldId id="443" r:id="rId13"/>
    <p:sldId id="447" r:id="rId14"/>
    <p:sldId id="445" r:id="rId15"/>
    <p:sldId id="449" r:id="rId16"/>
    <p:sldId id="442" r:id="rId17"/>
    <p:sldId id="432" r:id="rId18"/>
    <p:sldId id="431" r:id="rId19"/>
    <p:sldId id="429" r:id="rId20"/>
    <p:sldId id="430" r:id="rId21"/>
    <p:sldId id="452" r:id="rId22"/>
    <p:sldId id="393" r:id="rId2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43" autoAdjust="0"/>
  </p:normalViewPr>
  <p:slideViewPr>
    <p:cSldViewPr>
      <p:cViewPr varScale="1">
        <p:scale>
          <a:sx n="105" d="100"/>
          <a:sy n="105" d="100"/>
        </p:scale>
        <p:origin x="1716" y="108"/>
      </p:cViewPr>
      <p:guideLst>
        <p:guide orient="horz" pos="2137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notesViewPr>
    <p:cSldViewPr>
      <p:cViewPr varScale="1">
        <p:scale>
          <a:sx n="65" d="100"/>
          <a:sy n="65" d="100"/>
        </p:scale>
        <p:origin x="336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52CB37D6-70CA-4322-8EA6-5CD6C164CC30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C70F2D51-B03C-44C1-9B5E-0336155CB4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16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2D51-B03C-44C1-9B5E-0336155CB46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75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03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03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03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03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03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03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03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03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03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03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2D51-B03C-44C1-9B5E-0336155CB46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433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03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03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2D51-B03C-44C1-9B5E-0336155CB46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8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2D51-B03C-44C1-9B5E-0336155CB46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791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2D51-B03C-44C1-9B5E-0336155CB46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146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03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03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03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03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03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9254C0-41A5-4A6F-871E-F0A932675942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B81B7-5840-4918-94F5-9005785C5A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10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C314CE-4D24-4376-A71B-F96715261F93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A31093-377A-4E10-85CF-6335BDE1F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01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F6CAC1-CFE8-472A-826D-D41E3511B9FB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3115D-96BC-4E61-AB36-D0DC533F72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78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C5988-2D8A-4A94-A763-7C0F10C626C2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F28BE-7DF1-44D6-8E85-DEF22A81D9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70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841794-5D8D-4446-B516-24375B275329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CA16A6-EC53-43BF-AF69-AE236C3274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42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181AB1-3618-4096-88AE-F0F3EE8FB155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DB170-A195-49E4-8388-30978CF787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5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A2DFBC-7AEE-4022-AA00-5C3A743A0B0D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DE9EA2-15F8-4920-8FDF-1AC0F20E18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3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69FB25-9D63-41A2-A6E9-DFCCD3AC37C2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0EEF0-0E1C-4D50-9FCE-A05BE926B1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58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507D68-68A7-4ED0-B192-2F461C7CA901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B97C-D6B2-4E83-B786-F54ABB7ED5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99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4AFDE18-CAD3-4461-B0E9-083DC45FF281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148E0EB-7E7B-41F6-A62D-D1675DE9A2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69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0A026E-6A68-4543-840F-BD70D90714A4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3F267-7625-4BE7-99BC-E6EDE88845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2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7FD44B-6440-45C6-9001-A80CDDB41D37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F9FDCD-9B01-4F93-80CA-055DEB3FE2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48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11" Type="http://schemas.openxmlformats.org/officeDocument/2006/relationships/image" Target="../media/image4.png"/><Relationship Id="rId5" Type="http://schemas.openxmlformats.org/officeDocument/2006/relationships/image" Target="../media/image59.jpeg"/><Relationship Id="rId10" Type="http://schemas.openxmlformats.org/officeDocument/2006/relationships/image" Target="../media/image64.pn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4.pn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gif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4.pn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51" y="231547"/>
            <a:ext cx="7655903" cy="18543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R="0" algn="ctr" eaLnBrk="1" hangingPunct="1"/>
            <a:r>
              <a:rPr lang="ru-RU" sz="1400" b="1" dirty="0">
                <a:solidFill>
                  <a:srgbClr val="002D8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МИНИСТЕРСТВО ТРАНСПОРТА РОССИЙСКОЙ ФЕДЕРАЦИИ</a:t>
            </a:r>
            <a:endParaRPr lang="en-US" sz="1400" b="1" dirty="0">
              <a:solidFill>
                <a:srgbClr val="002D8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endParaRPr>
          </a:p>
          <a:p>
            <a:pPr marR="0" algn="ctr" eaLnBrk="1" hangingPunct="1"/>
            <a:endParaRPr lang="ru-RU" sz="1600" b="1" dirty="0" smtClean="0">
              <a:solidFill>
                <a:srgbClr val="002D8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endParaRPr>
          </a:p>
          <a:p>
            <a:pPr marR="0" algn="ctr" eaLnBrk="1" hangingPunct="1"/>
            <a:r>
              <a:rPr lang="ru-RU" sz="1550" b="1" dirty="0" smtClean="0">
                <a:solidFill>
                  <a:srgbClr val="002D8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ФЕДЕРАЛЬНОЕ АГЕНТСТВО </a:t>
            </a:r>
            <a:r>
              <a:rPr lang="ru-RU" sz="1550" b="1" dirty="0">
                <a:solidFill>
                  <a:srgbClr val="002D8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МОРСКОГО И РЕЧНОГО </a:t>
            </a:r>
            <a:r>
              <a:rPr lang="ru-RU" sz="1550" b="1" dirty="0" smtClean="0">
                <a:solidFill>
                  <a:srgbClr val="002D8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ТРАНСПОРТА</a:t>
            </a:r>
            <a:endParaRPr lang="en-US" sz="1550" b="1" dirty="0" smtClean="0">
              <a:solidFill>
                <a:srgbClr val="002D8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endParaRPr>
          </a:p>
          <a:p>
            <a:pPr marR="0" algn="ctr" eaLnBrk="1" hangingPunct="1"/>
            <a:endParaRPr lang="ru-RU" sz="400" b="1" dirty="0">
              <a:solidFill>
                <a:srgbClr val="002D8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endParaRPr>
          </a:p>
          <a:p>
            <a:pPr marR="0" algn="ctr" eaLnBrk="1" hangingPunct="1"/>
            <a:endParaRPr lang="ru-RU" sz="1100" b="1" dirty="0" smtClean="0">
              <a:solidFill>
                <a:srgbClr val="002D8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endParaRPr>
          </a:p>
          <a:p>
            <a:pPr marR="0" algn="ctr" eaLnBrk="1" hangingPunct="1"/>
            <a:r>
              <a:rPr lang="ru-RU" sz="2400" b="1" dirty="0" smtClean="0">
                <a:solidFill>
                  <a:srgbClr val="002D8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МОРСКАЯ СПАСАТЕЛЬНАЯ СЛУЖБА</a:t>
            </a:r>
          </a:p>
          <a:p>
            <a:pPr marR="0" algn="ctr" eaLnBrk="1" hangingPunct="1"/>
            <a:endParaRPr lang="ru-RU" sz="1000" b="1" dirty="0" smtClean="0">
              <a:solidFill>
                <a:srgbClr val="002D8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endParaRPr>
          </a:p>
          <a:p>
            <a:pPr marR="0" algn="ctr" eaLnBrk="1" hangingPunct="1"/>
            <a:r>
              <a:rPr lang="ru-RU" sz="2000" b="1" u="sng" dirty="0" smtClean="0">
                <a:solidFill>
                  <a:srgbClr val="002D8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Водолазная служба</a:t>
            </a:r>
            <a:endParaRPr lang="ru-RU" sz="2000" b="1" u="sng" dirty="0">
              <a:solidFill>
                <a:srgbClr val="002D8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504" y="285728"/>
            <a:ext cx="1152000" cy="1152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11482" y="6453336"/>
            <a:ext cx="7655903" cy="3077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R="0" algn="ctr" eaLnBrk="1" hangingPunct="1"/>
            <a:r>
              <a:rPr lang="ru-RU" sz="1400" b="1" dirty="0" smtClean="0">
                <a:solidFill>
                  <a:srgbClr val="002D8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Москва, </a:t>
            </a:r>
            <a:r>
              <a:rPr lang="ru-RU" sz="1400" b="1" dirty="0" smtClean="0">
                <a:solidFill>
                  <a:srgbClr val="002D8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2022 год</a:t>
            </a:r>
            <a:endParaRPr lang="en-US" sz="1400" b="1" dirty="0">
              <a:solidFill>
                <a:srgbClr val="002D8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027" name="Picture 3" descr="C:\Documents and Settings\polianskyds\Мои документы\Документы\Презентации\Богдану\Фото водолаы\водолаз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285992"/>
            <a:ext cx="435771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1" name="Picture 1" descr="C:\Documents and Settings\polianskyds\Мои документы\Документы\Презентации\Богдану\Разные фотки\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3591" y="2285992"/>
            <a:ext cx="4579003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Documents and Settings\polianskyds\Мои документы\Документы\Логотип МСС 2018 векторный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06" y="285728"/>
            <a:ext cx="1143008" cy="1133498"/>
          </a:xfrm>
          <a:prstGeom prst="rect">
            <a:avLst/>
          </a:prstGeom>
          <a:noFill/>
        </p:spPr>
      </p:pic>
      <p:grpSp>
        <p:nvGrpSpPr>
          <p:cNvPr id="29" name="Группа 6"/>
          <p:cNvGrpSpPr>
            <a:grpSpLocks/>
          </p:cNvGrpSpPr>
          <p:nvPr/>
        </p:nvGrpSpPr>
        <p:grpSpPr bwMode="auto">
          <a:xfrm>
            <a:off x="115716" y="5500702"/>
            <a:ext cx="8948572" cy="830038"/>
            <a:chOff x="0" y="0"/>
            <a:chExt cx="71666" cy="6191"/>
          </a:xfrm>
        </p:grpSpPr>
        <p:pic>
          <p:nvPicPr>
            <p:cNvPr id="30" name="Рисунок 128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9" y="0"/>
              <a:ext cx="6192" cy="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Группа 5"/>
            <p:cNvGrpSpPr>
              <a:grpSpLocks/>
            </p:cNvGrpSpPr>
            <p:nvPr/>
          </p:nvGrpSpPr>
          <p:grpSpPr bwMode="auto">
            <a:xfrm>
              <a:off x="0" y="476"/>
              <a:ext cx="71666" cy="5434"/>
              <a:chOff x="0" y="571"/>
              <a:chExt cx="71024" cy="5810"/>
            </a:xfrm>
          </p:grpSpPr>
          <p:pic>
            <p:nvPicPr>
              <p:cNvPr id="32" name="Рисунок 4" descr="1 (1)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59" y="2857"/>
                <a:ext cx="8477" cy="33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Рисунок 3" descr="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143"/>
                <a:ext cx="4953" cy="49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Рисунок 1" descr="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3" y="1333"/>
                <a:ext cx="4261" cy="4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Рисунок 1287" descr="logo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96" y="2000"/>
                <a:ext cx="5906" cy="39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Рисунок 1293" descr="eurorus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15" y="1809"/>
                <a:ext cx="11030" cy="44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32" y="571"/>
                <a:ext cx="5492" cy="58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Рисунок 1284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98" y="1238"/>
                <a:ext cx="6845" cy="49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Рисунок 1290" descr="abs_logo@1x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23" y="2381"/>
                <a:ext cx="9118" cy="33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Рисунок 1291" descr="lr_logo_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33" y="1809"/>
                <a:ext cx="3709" cy="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4385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63588" y="152636"/>
            <a:ext cx="813756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R="0" algn="ctr" eaLnBrk="1" hangingPunct="1"/>
            <a:r>
              <a:rPr lang="ru-RU" b="1" dirty="0" smtClean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Водолазное оборудование и </a:t>
            </a:r>
            <a:br>
              <a:rPr lang="ru-RU" b="1" dirty="0" smtClean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средства обеспечения водолазных спусков </a:t>
            </a:r>
            <a:endParaRPr lang="ru-RU" b="1" dirty="0">
              <a:solidFill>
                <a:srgbClr val="002D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B97C-D6B2-4E83-B786-F54ABB7ED57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14414" y="785794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57224" y="857232"/>
            <a:ext cx="81439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Водолазное снаряжение</a:t>
            </a:r>
            <a:endParaRPr lang="ru-RU" sz="1600" b="1" u="sng" dirty="0">
              <a:solidFill>
                <a:schemeClr val="accent2">
                  <a:lumMod val="50000"/>
                </a:schemeClr>
              </a:solidFill>
              <a:latin typeface="Book Antiqua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142984"/>
            <a:ext cx="8786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 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Предназначено для обеспечения жизнедеятельности водолаза при выполнении подводно-технических, аварийно-спасательных и других видов водолазных работ на глубинах до 60 метров при температуре воды от -2 до +35 °С. Снаряжение работоспособно при длительном использовании в пресной и соленой воде.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643314"/>
            <a:ext cx="1357322" cy="257176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6" descr="C:\Documents and Settings\polianskyds\Мои документы\Документы\Презентации\Богдану\SVSC-20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643315"/>
            <a:ext cx="1785950" cy="257176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3" name="Picture 7" descr="C:\Documents and Settings\polianskyds\Мои документы\Документы\Презентации\Богдану\Фото водолаы\All Oceans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643314"/>
            <a:ext cx="1515469" cy="257176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5" name="Picture 8" descr="C:\Documents and Settings\polianskyds\Мои документы\Документы\Презентации\Богдану\Шллема и маски\37_Helmet_Colors_Yellow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643314"/>
            <a:ext cx="1214446" cy="128588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6" name="Picture 8" descr="C:\Documents and Settings\polianskyds\Мои документы\Документы\Презентации\Богдану\Шллема и маски\61000-61228-desco-diving-hat-tin-plated-with-four-wire-comm-pigtail-and-fitting-six-we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4991152"/>
            <a:ext cx="1223930" cy="12239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7" name="Picture 9" descr="C:\Documents and Settings\polianskyds\Мои документы\Документы\Презентации\Богдану\Шллема и маски\EXO-BR_Mask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3643314"/>
            <a:ext cx="1285884" cy="128588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12" y="5000636"/>
            <a:ext cx="1285884" cy="121444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Picture 9" descr="C:\Documents and Settings\polianskyds\Мои документы\Документы\Презентации\Богдану\Шллема и маски\KMB-18_L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3643314"/>
            <a:ext cx="1285884" cy="128588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21" name="Picture 10" descr="C:\Documents and Settings\polianskyds\Мои документы\Документы\Презентации\Богдану\Шллема и маски\196_Interspiro_Divator_MK_II_Face_Mask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43834" y="5000636"/>
            <a:ext cx="1285884" cy="121444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701470"/>
              </p:ext>
            </p:extLst>
          </p:nvPr>
        </p:nvGraphicFramePr>
        <p:xfrm>
          <a:off x="142844" y="2084388"/>
          <a:ext cx="8786874" cy="1410702"/>
        </p:xfrm>
        <a:graphic>
          <a:graphicData uri="http://schemas.openxmlformats.org/drawingml/2006/table">
            <a:tbl>
              <a:tblPr/>
              <a:tblGrid>
                <a:gridCol w="696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5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ru-RU" sz="1400" b="1" i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i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b="1" i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i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300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Вид водолазного  снаряжения</a:t>
                      </a:r>
                      <a:endParaRPr lang="ru-RU" sz="1300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400" b="1" i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13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Вентилируемое водолазное снаряжение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3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Снаряжение с открытой схемой дыхания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Водолазное снаряжение с замкнутой схемой дыхания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3375" algn="l"/>
                          <a:tab pos="469265" algn="ctr"/>
                        </a:tabLst>
                      </a:pPr>
                      <a:r>
                        <a:rPr lang="ru-RU" sz="13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2" name="Picture 2" descr="C:\Documents and Settings\polianskyds\Мои документы\Документы\Логотип МСС 2018 векторный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44" y="71414"/>
            <a:ext cx="928694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788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63588" y="152636"/>
            <a:ext cx="813756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R="0" algn="ctr" eaLnBrk="1" hangingPunct="1"/>
            <a:r>
              <a:rPr lang="ru-RU" b="1" dirty="0" smtClean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Водолазное оборудование и </a:t>
            </a:r>
            <a:br>
              <a:rPr lang="ru-RU" b="1" dirty="0" smtClean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средства обеспечения водолазных спусков </a:t>
            </a:r>
            <a:endParaRPr lang="ru-RU" b="1" dirty="0">
              <a:solidFill>
                <a:srgbClr val="002D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B97C-D6B2-4E83-B786-F54ABB7ED57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14414" y="785794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142976" y="857232"/>
            <a:ext cx="7858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Подводный гидравлический инструмент</a:t>
            </a:r>
            <a:endParaRPr lang="ru-RU" sz="1600" b="1" u="sng" dirty="0">
              <a:solidFill>
                <a:schemeClr val="accent2">
                  <a:lumMod val="50000"/>
                </a:schemeClr>
              </a:solidFill>
              <a:latin typeface="Book Antiqua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142984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 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Гидравлический инструмент предназначен для выполнения подводно-технических работ различной сложности. На оснащении водолазной службы находятся: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282" y="1696466"/>
          <a:ext cx="8643999" cy="3232732"/>
        </p:xfrm>
        <a:graphic>
          <a:graphicData uri="http://schemas.openxmlformats.org/drawingml/2006/table">
            <a:tbl>
              <a:tblPr/>
              <a:tblGrid>
                <a:gridCol w="642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7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7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п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Инструмент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Модель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1.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Шламовый гидравлический насос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TP03 / TP08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14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2.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Подводная алмазная пила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DS11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3.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Подводные отрезные пилы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CO23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15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4.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Подводные отбойные молотки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CH15 / CH18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11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5.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Гидравлические насосные станции высокого давления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GTR20B02 / TR20B06/ GT18 / GT23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14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6.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Подводные ударные гайковерты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IW12 / IW16/ IW24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7.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Подводная ударная дрель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HD45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11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8.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Подводные цепные пилы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CS06 / CS11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8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9.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Универсальный подводный гайковёрт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ID07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10.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Ручная подводная буровая установка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SK58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1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11.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Гидравлическая насосная станция высокого давления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HP28B02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8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12.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Погружаемые гидравлические насосы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SM20 / SM21 / SM50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1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13.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Подводная гидравлическая шлифовальная машинка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GR29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14.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Подводные отбойные молотки</a:t>
                      </a:r>
                      <a:endParaRPr lang="ru-RU" sz="9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BR45 / BR67 / BR87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9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56795" marR="567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34818" name="Picture 2" descr="C:\Documents and Settings\polianskyds\Мои документы\Документы\Презентации\Богдану\stanly\BR45 U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5000636"/>
            <a:ext cx="1285884" cy="1285884"/>
          </a:xfrm>
          <a:prstGeom prst="rect">
            <a:avLst/>
          </a:prstGeom>
          <a:noFill/>
        </p:spPr>
      </p:pic>
      <p:pic>
        <p:nvPicPr>
          <p:cNvPr id="34820" name="Picture 4" descr="C:\Documents and Settings\polianskyds\Мои документы\Документы\Презентации\Богдану\stanly\ID07 U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000636"/>
            <a:ext cx="1301748" cy="1301748"/>
          </a:xfrm>
          <a:prstGeom prst="rect">
            <a:avLst/>
          </a:prstGeom>
          <a:noFill/>
        </p:spPr>
      </p:pic>
      <p:pic>
        <p:nvPicPr>
          <p:cNvPr id="34821" name="Picture 5" descr="C:\Documents and Settings\polianskyds\Мои документы\Документы\Презентации\Богдану\stanly\TP08 Handl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5000636"/>
            <a:ext cx="1301748" cy="1301748"/>
          </a:xfrm>
          <a:prstGeom prst="rect">
            <a:avLst/>
          </a:prstGeom>
          <a:noFill/>
        </p:spPr>
      </p:pic>
      <p:pic>
        <p:nvPicPr>
          <p:cNvPr id="34822" name="Picture 6" descr="C:\Documents and Settings\polianskyds\Мои документы\Документы\Презентации\Богдану\stanly\Twin-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5000636"/>
            <a:ext cx="1333500" cy="1333500"/>
          </a:xfrm>
          <a:prstGeom prst="rect">
            <a:avLst/>
          </a:prstGeom>
          <a:noFill/>
        </p:spPr>
      </p:pic>
      <p:pic>
        <p:nvPicPr>
          <p:cNvPr id="34823" name="Picture 7" descr="C:\Documents and Settings\polianskyds\Мои документы\Документы\Презентации\Богдану\stanly\DS11 UW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4929198"/>
            <a:ext cx="1373186" cy="1373186"/>
          </a:xfrm>
          <a:prstGeom prst="rect">
            <a:avLst/>
          </a:prstGeom>
          <a:noFill/>
        </p:spPr>
      </p:pic>
      <p:pic>
        <p:nvPicPr>
          <p:cNvPr id="34824" name="Picture 8" descr="C:\Documents and Settings\polianskyds\Мои документы\Документы\Презентации\Богдану\stanly\CO23_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4786322"/>
            <a:ext cx="1643074" cy="1643074"/>
          </a:xfrm>
          <a:prstGeom prst="rect">
            <a:avLst/>
          </a:prstGeom>
          <a:noFill/>
        </p:spPr>
      </p:pic>
      <p:pic>
        <p:nvPicPr>
          <p:cNvPr id="34825" name="Picture 9" descr="C:\Documents and Settings\polianskyds\Мои документы\Документы\Презентации\Богдану\stanly\GR29_0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2284" y="5000636"/>
            <a:ext cx="1301748" cy="1301748"/>
          </a:xfrm>
          <a:prstGeom prst="rect">
            <a:avLst/>
          </a:prstGeom>
          <a:noFill/>
        </p:spPr>
      </p:pic>
      <p:pic>
        <p:nvPicPr>
          <p:cNvPr id="34826" name="Picture 10" descr="C:\Documents and Settings\polianskyds\Мои документы\Документы\Презентации\Богдану\stanly\TP03 Handle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15140" y="4945062"/>
            <a:ext cx="1357322" cy="1357322"/>
          </a:xfrm>
          <a:prstGeom prst="rect">
            <a:avLst/>
          </a:prstGeom>
          <a:noFill/>
        </p:spPr>
      </p:pic>
      <p:pic>
        <p:nvPicPr>
          <p:cNvPr id="17" name="Picture 2" descr="C:\Documents and Settings\polianskyds\Мои документы\Документы\Логотип МСС 2018 векторный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44" y="71414"/>
            <a:ext cx="928694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788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63588" y="152636"/>
            <a:ext cx="813756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R="0" algn="ctr" eaLnBrk="1" hangingPunct="1"/>
            <a:r>
              <a:rPr lang="ru-RU" b="1" dirty="0" smtClean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Водолазное оборудование и </a:t>
            </a:r>
            <a:br>
              <a:rPr lang="ru-RU" b="1" dirty="0" smtClean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средства обеспечения водолазных спусков </a:t>
            </a:r>
            <a:endParaRPr lang="ru-RU" b="1" dirty="0">
              <a:solidFill>
                <a:srgbClr val="002D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B97C-D6B2-4E83-B786-F54ABB7ED57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14414" y="785794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142976" y="857232"/>
            <a:ext cx="7858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Грунтоуборочное</a:t>
            </a:r>
            <a:r>
              <a:rPr lang="ru-RU" sz="16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оборудование</a:t>
            </a:r>
            <a:endParaRPr lang="ru-RU" sz="1600" b="1" u="sng" dirty="0">
              <a:solidFill>
                <a:schemeClr val="accent2">
                  <a:lumMod val="50000"/>
                </a:schemeClr>
              </a:solidFill>
              <a:latin typeface="Book Antiqua" pitchFamily="18" charset="0"/>
              <a:cs typeface="Arial" panose="020B0604020202020204" pitchFamily="34" charset="0"/>
            </a:endParaRPr>
          </a:p>
        </p:txBody>
      </p:sp>
      <p:pic>
        <p:nvPicPr>
          <p:cNvPr id="32769" name="Picture 1" descr="C:\Documents and Settings\polianskyds\Мои документы\Документы\Презентации\Богдану\грунтоуборочное\2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2925762" cy="1928812"/>
          </a:xfrm>
          <a:prstGeom prst="rect">
            <a:avLst/>
          </a:prstGeom>
          <a:noFill/>
        </p:spPr>
      </p:pic>
      <p:pic>
        <p:nvPicPr>
          <p:cNvPr id="32770" name="Picture 2" descr="C:\Documents and Settings\polianskyds\Мои документы\Документы\Презентации\Богдану\грунтоуборочное\fzgyhmgwnitif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714488"/>
            <a:ext cx="2368557" cy="2779315"/>
          </a:xfrm>
          <a:prstGeom prst="rect">
            <a:avLst/>
          </a:prstGeom>
          <a:noFill/>
        </p:spPr>
      </p:pic>
      <p:pic>
        <p:nvPicPr>
          <p:cNvPr id="32773" name="Picture 5" descr="C:\Documents and Settings\polianskyds\Мои документы\Документы\Презентации\Богдану\грунтоуборочное\gidromonitor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290" y="3857628"/>
            <a:ext cx="2797512" cy="2411649"/>
          </a:xfrm>
          <a:prstGeom prst="rect">
            <a:avLst/>
          </a:prstGeom>
          <a:noFill/>
        </p:spPr>
      </p:pic>
      <p:pic>
        <p:nvPicPr>
          <p:cNvPr id="32774" name="Picture 6" descr="C:\Documents and Settings\polianskyds\Мои документы\Документы\Презентации\Богдану\грунтоуборочное\geyser12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3929066"/>
            <a:ext cx="2295489" cy="2288757"/>
          </a:xfrm>
          <a:prstGeom prst="rect">
            <a:avLst/>
          </a:prstGeom>
          <a:noFill/>
        </p:spPr>
      </p:pic>
      <p:pic>
        <p:nvPicPr>
          <p:cNvPr id="32775" name="Picture 7" descr="C:\Documents and Settings\polianskyds\Мои документы\Документы\Презентации\Богдану\грунтоуборочное\grun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2500306"/>
            <a:ext cx="2381250" cy="1104900"/>
          </a:xfrm>
          <a:prstGeom prst="rect">
            <a:avLst/>
          </a:prstGeom>
          <a:noFill/>
        </p:spPr>
      </p:pic>
      <p:pic>
        <p:nvPicPr>
          <p:cNvPr id="32776" name="Picture 8" descr="C:\Documents and Settings\polianskyds\Мои документы\Документы\Презентации\Богдану\грунтоуборочное\YDP40TN-trash-pump_20019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3929066"/>
            <a:ext cx="2500330" cy="23753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2844" y="1260447"/>
            <a:ext cx="8786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  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На оснащении водолазной службы имеется гидромониторы,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грунтоуборочное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оборудование и водоотливные средства.</a:t>
            </a:r>
          </a:p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   Оборудование предназначено для рыхления и удаления грунта при проведении подводно-технических, судоподъемных и других водолазных работах на глубинах до 60 метров.</a:t>
            </a:r>
          </a:p>
        </p:txBody>
      </p:sp>
      <p:pic>
        <p:nvPicPr>
          <p:cNvPr id="15" name="Picture 2" descr="C:\Documents and Settings\polianskyds\Мои документы\Документы\Логотип МСС 2018 векторный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44" y="71414"/>
            <a:ext cx="928694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788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63588" y="152636"/>
            <a:ext cx="813756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R="0" algn="ctr" eaLnBrk="1" hangingPunct="1"/>
            <a:r>
              <a:rPr lang="ru-RU" b="1" dirty="0" smtClean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Водолазное оборудование и </a:t>
            </a:r>
            <a:br>
              <a:rPr lang="ru-RU" b="1" dirty="0" smtClean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средства обеспечения водолазных спусков </a:t>
            </a:r>
            <a:endParaRPr lang="ru-RU" b="1" dirty="0">
              <a:solidFill>
                <a:srgbClr val="002D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B97C-D6B2-4E83-B786-F54ABB7ED57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14414" y="785794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142976" y="857232"/>
            <a:ext cx="7858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Оборудование для подводной сварки и резки</a:t>
            </a:r>
            <a:endParaRPr lang="ru-RU" sz="1600" b="1" u="sng" dirty="0">
              <a:solidFill>
                <a:schemeClr val="accent2">
                  <a:lumMod val="50000"/>
                </a:schemeClr>
              </a:solidFill>
              <a:latin typeface="Book Antiqua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214422"/>
            <a:ext cx="8786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  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Оборудование предназначено для экзотермической резки и сварки под водой при выполнении водолазных и подводно-технических работ. На оснащении водолазной службы имеется                             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20  комплектов 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оборудования для подводной сварки и резки.</a:t>
            </a:r>
          </a:p>
        </p:txBody>
      </p:sp>
      <p:pic>
        <p:nvPicPr>
          <p:cNvPr id="9" name="Рисунок 9" descr="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3132848"/>
            <a:ext cx="4000527" cy="3153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 descr="C:\Documents and Settings\polianskyds\Мои документы\Документы\Презентации\Богдану\Сварка\Untitled-18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071678"/>
            <a:ext cx="472758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 descr="C:\Documents and Settings\polianskyds\Мои документы\Документы\Презентации\Богдану\Сварка\v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1675" y="4643446"/>
            <a:ext cx="1718043" cy="1636436"/>
          </a:xfrm>
          <a:prstGeom prst="rect">
            <a:avLst/>
          </a:prstGeom>
          <a:noFill/>
        </p:spPr>
      </p:pic>
      <p:pic>
        <p:nvPicPr>
          <p:cNvPr id="30724" name="Picture 4" descr="C:\Documents and Settings\polianskyds\Мои документы\Документы\Презентации\Богдану\Сварка\thumb_New_Torch_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024062"/>
            <a:ext cx="1119186" cy="1119186"/>
          </a:xfrm>
          <a:prstGeom prst="rect">
            <a:avLst/>
          </a:prstGeom>
          <a:noFill/>
        </p:spPr>
      </p:pic>
      <p:pic>
        <p:nvPicPr>
          <p:cNvPr id="30725" name="Picture 5" descr="C:\Documents and Settings\polianskyds\Мои документы\Документы\Презентации\Богдану\Сварка\thumb_br-22-broco-br-22-cutting-torch-we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67392" y="4667268"/>
            <a:ext cx="1547814" cy="1547814"/>
          </a:xfrm>
          <a:prstGeom prst="rect">
            <a:avLst/>
          </a:prstGeom>
          <a:noFill/>
        </p:spPr>
      </p:pic>
      <p:pic>
        <p:nvPicPr>
          <p:cNvPr id="30726" name="Picture 6" descr="C:\Documents and Settings\polianskyds\Мои документы\Документы\Презентации\Богдану\Сварка\HVR4401-1-41-lar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290" y="2071678"/>
            <a:ext cx="1488185" cy="1084249"/>
          </a:xfrm>
          <a:prstGeom prst="rect">
            <a:avLst/>
          </a:prstGeom>
          <a:noFill/>
        </p:spPr>
      </p:pic>
      <p:pic>
        <p:nvPicPr>
          <p:cNvPr id="30729" name="Picture 9" descr="C:\Documents and Settings\polianskyds\Мои документы\Документы\Презентации\Богдану\Сварка\BR20-1-09-larg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50" y="2071678"/>
            <a:ext cx="1198183" cy="1006474"/>
          </a:xfrm>
          <a:prstGeom prst="rect">
            <a:avLst/>
          </a:prstGeom>
          <a:noFill/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80308" y="4500570"/>
            <a:ext cx="1463262" cy="179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Documents and Settings\polianskyds\Мои документы\Документы\Логотип МСС 2018 векторный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44" y="71414"/>
            <a:ext cx="928694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788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63588" y="152636"/>
            <a:ext cx="813756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R="0" algn="ctr" eaLnBrk="1" hangingPunct="1"/>
            <a:r>
              <a:rPr lang="ru-RU" b="1" dirty="0" smtClean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Водолазное оборудование и </a:t>
            </a:r>
            <a:br>
              <a:rPr lang="ru-RU" b="1" dirty="0" smtClean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средства обеспечения водолазных спусков </a:t>
            </a:r>
            <a:endParaRPr lang="ru-RU" b="1" dirty="0">
              <a:solidFill>
                <a:srgbClr val="002D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B97C-D6B2-4E83-B786-F54ABB7ED57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14414" y="785794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142976" y="857232"/>
            <a:ext cx="7858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Мягкие </a:t>
            </a:r>
            <a:r>
              <a:rPr lang="ru-RU" sz="16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Calibri"/>
                <a:cs typeface="Times New Roman"/>
              </a:rPr>
              <a:t>судоподъемные</a:t>
            </a:r>
            <a:r>
              <a:rPr lang="ru-RU" sz="16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понтоны</a:t>
            </a:r>
            <a:endParaRPr lang="ru-RU" sz="1600" b="1" u="sng" dirty="0">
              <a:solidFill>
                <a:schemeClr val="accent2">
                  <a:lumMod val="50000"/>
                </a:schemeClr>
              </a:solidFill>
              <a:latin typeface="Book Antiqua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190138"/>
            <a:ext cx="8786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   Предназначены для поддержания груза на плаву на поверхности или под водой, а также для непосредственного подъема груза с глубины на поверхность. Мягкие надувные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Calibri"/>
                <a:cs typeface="Times New Roman"/>
              </a:rPr>
              <a:t>судоподъемные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понтоны изготовлены в соответствии с требованиями международного стандарта IMCA D016-IBU.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2" y="1992823"/>
          <a:ext cx="8715436" cy="2579185"/>
        </p:xfrm>
        <a:graphic>
          <a:graphicData uri="http://schemas.openxmlformats.org/drawingml/2006/table">
            <a:tbl>
              <a:tblPr/>
              <a:tblGrid>
                <a:gridCol w="743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2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Количество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Понтон мягкий судоподъемный подъемной силой 0,250 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Понтон мягкий судоподъемный подъемной силой 0,500 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Понтон мягкий судоподъемный подъемной силой 1,0 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Понтон мягкий судоподъемный подъемной силой 3,0 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Понтон мягкий судоподъемный подъемной силой 5,0 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Понтон мягкий судоподъемный подъемной силой 10 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Понтон мягкий судоподъемный подъемной силой 20 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Понтон мягкий судоподъемный подъемной силой свыше 20 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8673" name="Picture 1" descr="C:\Documents and Settings\polianskyds\Мои документы\Документы\Презентации\Богдану\понтоны\buks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643446"/>
            <a:ext cx="2206612" cy="1648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 descr="C:\Documents and Settings\polianskyds\Мои документы\Документы\Презентации\Богдану\понтоны\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625586"/>
            <a:ext cx="2214578" cy="1660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C:\Documents and Settings\polianskyds\Мои документы\Документы\Презентации\Богдану\понтоны\1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643446"/>
            <a:ext cx="235745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C:\Documents and Settings\polianskyds\Мои документы\Документы\Презентации\Богдану\понтоны\PU-5_1-1024x7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1735" y="4643446"/>
            <a:ext cx="2170859" cy="1628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Documents and Settings\polianskyds\Мои документы\Документы\Логотип МСС 2018 векторный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71414"/>
            <a:ext cx="928694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788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63588" y="152636"/>
            <a:ext cx="813756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R="0" algn="ctr" eaLnBrk="1" hangingPunct="1"/>
            <a:r>
              <a:rPr lang="ru-RU" b="1" dirty="0" smtClean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Водолазное оборудование и </a:t>
            </a:r>
            <a:br>
              <a:rPr lang="ru-RU" b="1" dirty="0" smtClean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средства обеспечения водолазных спусков </a:t>
            </a:r>
            <a:endParaRPr lang="ru-RU" b="1" dirty="0">
              <a:solidFill>
                <a:srgbClr val="002D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B97C-D6B2-4E83-B786-F54ABB7ED57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14414" y="785794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142976" y="857232"/>
            <a:ext cx="7858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ea typeface="Calibri"/>
                <a:cs typeface="Times New Roman"/>
              </a:rPr>
              <a:t>Водолазные телевизионные комплексы и системы</a:t>
            </a:r>
            <a:endParaRPr lang="ru-RU" sz="1600" b="1" u="sng" dirty="0">
              <a:solidFill>
                <a:schemeClr val="accent2">
                  <a:lumMod val="50000"/>
                </a:schemeClr>
              </a:solidFill>
              <a:latin typeface="Book Antiqua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214422"/>
            <a:ext cx="8786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  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Предназначены для  подводной видеосъемки в условиях нормальной и пониженной прозрачности морской/пресной воды с передачей изображения по кабелю на поверхность, а также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видеорегистрации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передаваемого изображения.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764980"/>
              </p:ext>
            </p:extLst>
          </p:nvPr>
        </p:nvGraphicFramePr>
        <p:xfrm>
          <a:off x="214282" y="2071678"/>
          <a:ext cx="8715435" cy="642942"/>
        </p:xfrm>
        <a:graphic>
          <a:graphicData uri="http://schemas.openxmlformats.org/drawingml/2006/table">
            <a:tbl>
              <a:tblPr/>
              <a:tblGrid>
                <a:gridCol w="743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Количество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Водолазные телевизионные комплексы различных моделей и модификаций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19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486" name="Picture 6" descr="C:\Documents and Settings\polianskyds\Мои документы\Документы\Презентации\Богдану\ВТК\IMG_8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5072074"/>
            <a:ext cx="1857388" cy="118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7" name="Picture 7" descr="C:\Documents and Settings\polianskyds\Мои документы\Документы\Презентации\Богдану\ВТК\IMG_46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643446"/>
            <a:ext cx="1857388" cy="148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C:\Documents and Settings\polianskyds\Мои документы\Документы\Презентации\Богдану\ВТК\VK-1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643446"/>
            <a:ext cx="1357322" cy="1706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C:\Documents and Settings\polianskyds\Мои документы\Документы\Презентации\Богдану\ВТК\1410796032c-vision2014cop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56878" y="2786058"/>
            <a:ext cx="2514300" cy="2355847"/>
          </a:xfrm>
          <a:prstGeom prst="rect">
            <a:avLst/>
          </a:prstGeom>
          <a:noFill/>
        </p:spPr>
      </p:pic>
      <p:pic>
        <p:nvPicPr>
          <p:cNvPr id="20485" name="Picture 5" descr="C:\Documents and Settings\polianskyds\Мои документы\Документы\Презентации\Богдану\ВТК\ВТК-ОПТИМ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2836865"/>
            <a:ext cx="2571736" cy="2163771"/>
          </a:xfrm>
          <a:prstGeom prst="rect">
            <a:avLst/>
          </a:prstGeom>
          <a:noFill/>
        </p:spPr>
      </p:pic>
      <p:pic>
        <p:nvPicPr>
          <p:cNvPr id="20483" name="Picture 3" descr="C:\Documents and Settings\polianskyds\Мои документы\Документы\Презентации\Богдану\ВТК\DSC_0018 (1024x820)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2857496"/>
            <a:ext cx="2589559" cy="2130422"/>
          </a:xfrm>
          <a:prstGeom prst="rect">
            <a:avLst/>
          </a:prstGeom>
          <a:noFill/>
        </p:spPr>
      </p:pic>
      <p:pic>
        <p:nvPicPr>
          <p:cNvPr id="20482" name="Picture 2" descr="C:\Documents and Settings\polianskyds\Мои документы\Документы\Презентации\Богдану\ВТК\bvtb-m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14546" y="2857496"/>
            <a:ext cx="1571636" cy="2197421"/>
          </a:xfrm>
          <a:prstGeom prst="rect">
            <a:avLst/>
          </a:prstGeom>
          <a:noFill/>
        </p:spPr>
      </p:pic>
      <p:pic>
        <p:nvPicPr>
          <p:cNvPr id="16" name="Picture 2" descr="C:\Documents and Settings\polianskyds\Мои документы\Документы\Логотип МСС 2018 векторный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71414"/>
            <a:ext cx="928694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788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63588" y="152636"/>
            <a:ext cx="813756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R="0" algn="ctr" eaLnBrk="1" hangingPunct="1"/>
            <a:r>
              <a:rPr lang="ru-RU" b="1" dirty="0" smtClean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Водолазное оборудование и </a:t>
            </a:r>
            <a:br>
              <a:rPr lang="ru-RU" b="1" dirty="0" smtClean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средства обеспечения водолазных спусков </a:t>
            </a:r>
            <a:endParaRPr lang="ru-RU" b="1" dirty="0">
              <a:solidFill>
                <a:srgbClr val="002D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B97C-D6B2-4E83-B786-F54ABB7ED57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14414" y="785794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142976" y="857232"/>
            <a:ext cx="7858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Спускоподъемные устройства</a:t>
            </a:r>
            <a:endParaRPr lang="ru-RU" sz="1600" b="1" u="sng" dirty="0">
              <a:solidFill>
                <a:schemeClr val="accent2">
                  <a:lumMod val="50000"/>
                </a:schemeClr>
              </a:solidFill>
              <a:latin typeface="Book Antiqua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Documents and Settings\polianskyds\Мои документы\Документы\Презентации\Богдану\LARS\l1_PW3025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071942"/>
            <a:ext cx="2714644" cy="2095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42844" y="1214422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 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Морские водолазные операции выполняются как с применением судовых СПУ, так и мобильными СПУ (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Launch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and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Recovery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System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(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LARS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)) производства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Pommec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.</a:t>
            </a:r>
          </a:p>
        </p:txBody>
      </p:sp>
      <p:pic>
        <p:nvPicPr>
          <p:cNvPr id="12" name="Picture 3" descr="C:\Documents and Settings\polianskyds\Мои документы\Документы\Презентации\Богдану\Разные фотки\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1928802"/>
            <a:ext cx="280019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5" descr="C:\Documents and Settings\polianskyds\Мои документы\Документы\Презентации\Богдану\Разные фотки\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1928802"/>
            <a:ext cx="328614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 descr="C:\Documents and Settings\polianskyds\Мои документы\Документы\Презентации\Богдану\Разные фотки\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143380"/>
            <a:ext cx="3272555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Documents and Settings\polianskyds\Мои документы\Документы\Потребность в закупках\LARS\Фото приемки\20171002_1634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1928802"/>
            <a:ext cx="267892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Documents and Settings\polianskyds\Мои документы\Документы\Логотип МСС 2018 векторный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71414"/>
            <a:ext cx="928694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788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63588" y="152636"/>
            <a:ext cx="8137568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R="0" algn="ctr" eaLnBrk="1" hangingPunct="1"/>
            <a:r>
              <a:rPr lang="ru-RU" b="1" dirty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Водолазные </a:t>
            </a:r>
            <a:r>
              <a:rPr lang="ru-RU" b="1" dirty="0" smtClean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комплексы</a:t>
            </a:r>
            <a:endParaRPr lang="ru-RU" b="1" dirty="0">
              <a:solidFill>
                <a:srgbClr val="002D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B97C-D6B2-4E83-B786-F54ABB7ED57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87624" y="548680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142976" y="642918"/>
            <a:ext cx="7858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Контейнерные водолазные комплексы (КВК)</a:t>
            </a:r>
            <a:endParaRPr lang="ru-RU" sz="1600" b="1" u="sng" dirty="0">
              <a:solidFill>
                <a:schemeClr val="accent2">
                  <a:lumMod val="50000"/>
                </a:schemeClr>
              </a:solidFill>
              <a:latin typeface="Book Antiqua" pitchFamily="18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844" y="1142984"/>
            <a:ext cx="52149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  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Служба оснащена 11-ю контейнерными водолазными комплексами различных типов.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</a:p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   КВК используется для обеспечения безопасности водолазных спусков и работ с необорудованного берега, причалов, плотин ГЭС, судов необорудованных СВК и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Arial" panose="020B0604020202020204" pitchFamily="34" charset="0"/>
              </a:rPr>
              <a:t>предназначены для о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беспечения безопасности проведения водолазных спусков и подводно-технических работ на глубинах до 60 метров. Проведения декомпрессии в барокамере и лечебной рекомпрессии водолазов, проведения учебно-тренировочных спусков водолазов в барокамере на глубины до 100 метров.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052" name="Picture 4" descr="C:\Documents and Settings\polianskyds\Мои документы\Документы\Презентации\Богдану\КВК\IMG_45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142983"/>
            <a:ext cx="3714776" cy="2455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Documents and Settings\polianskyds\Мои документы\Документы\Презентации\Богдану\КВК\IMG_72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46692"/>
            <a:ext cx="4357719" cy="281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Documents and Settings\polianskyds\Мои документы\Документы\Презентации\Богдану\КВК\3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534479"/>
            <a:ext cx="4572032" cy="2823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Documents and Settings\polianskyds\Мои документы\Документы\Логотип МСС 2018 векторный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71414"/>
            <a:ext cx="928694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788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63588" y="152636"/>
            <a:ext cx="8137568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R="0" algn="ctr" eaLnBrk="1" hangingPunct="1"/>
            <a:r>
              <a:rPr lang="ru-RU" b="1" dirty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Водолазные </a:t>
            </a:r>
            <a:r>
              <a:rPr lang="ru-RU" b="1" dirty="0" smtClean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комплексы</a:t>
            </a:r>
            <a:endParaRPr lang="ru-RU" b="1" dirty="0">
              <a:solidFill>
                <a:srgbClr val="002D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B97C-D6B2-4E83-B786-F54ABB7ED57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87624" y="548680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142976" y="642918"/>
            <a:ext cx="7858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Судовые водолазные комплексы (СВК)</a:t>
            </a:r>
            <a:endParaRPr lang="ru-RU" sz="1600" b="1" u="sng" dirty="0">
              <a:solidFill>
                <a:schemeClr val="accent2">
                  <a:lumMod val="50000"/>
                </a:schemeClr>
              </a:solidFill>
              <a:latin typeface="Book Antiqua" pitchFamily="18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844" y="1142984"/>
            <a:ext cx="52864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  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С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Arial" panose="020B0604020202020204" pitchFamily="34" charset="0"/>
              </a:rPr>
              <a:t>уда проекта SDS08 и А160 оборудованы судовыми водолазными комплексами.</a:t>
            </a:r>
          </a:p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Arial" panose="020B0604020202020204" pitchFamily="34" charset="0"/>
              </a:rPr>
              <a:t>        СВК предназначены для о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беспечения безопасности проведения водолазных спусков и подводно-технических работ на глубинах до 60 метров с применением для дыхания воздуха, и на глубинах до 100 м с применением для дыхания газовой смеси (КАГС). Проведение декомпрессии в барокамере и лечебной рекомпрессии водолазов, проведения учебно-тренировочных спусков водолазов в барокамере на глубины до 100 метров.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3" name="Рисунок 12" descr="C:\Documents and Settings\polianskyds\Мои документы\Документы\Презентации\1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142984"/>
            <a:ext cx="364333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Documents and Settings\polianskyds\Мои документы\Документы\Презентации\9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3429000"/>
            <a:ext cx="342902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Documents and Settings\polianskyds\Мои документы\Документы\Презентации\1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429000"/>
            <a:ext cx="2071702" cy="2986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polianskyds\Мои документы\Документы\Презентации\Богдану\РВК\DSC0036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3429000"/>
            <a:ext cx="3571900" cy="295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Documents and Settings\polianskyds\Мои документы\Документы\Логотип МСС 2018 векторный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71414"/>
            <a:ext cx="928694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788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57224" y="152636"/>
            <a:ext cx="814393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R="0" algn="ctr" eaLnBrk="1" hangingPunct="1"/>
            <a:r>
              <a:rPr lang="ru-RU" b="1" dirty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Водолазные суда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B97C-D6B2-4E83-B786-F54ABB7ED57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87624" y="548680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57224" y="642918"/>
            <a:ext cx="81439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Arial" panose="020B0604020202020204" pitchFamily="34" charset="0"/>
              </a:rPr>
              <a:t>Суда 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Arial" panose="020B0604020202020204" pitchFamily="34" charset="0"/>
              </a:rPr>
              <a:t>проекта SDS08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382487"/>
              </p:ext>
            </p:extLst>
          </p:nvPr>
        </p:nvGraphicFramePr>
        <p:xfrm>
          <a:off x="4714876" y="4214818"/>
          <a:ext cx="4209047" cy="2012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96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Филиал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г/п</a:t>
                      </a:r>
                      <a:endParaRPr lang="ru-RU" sz="10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96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Углич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КАСП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2011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962"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Рыбинск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АРХ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2013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62"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Ростов Великий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ПРИМ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2011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955">
                <a:tc>
                  <a:txBody>
                    <a:bodyPr/>
                    <a:lstStyle/>
                    <a:p>
                      <a:pPr algn="ctr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Ст. Град Ярославль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КАСП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2010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 Box 236"/>
          <p:cNvSpPr txBox="1">
            <a:spLocks noChangeArrowheads="1"/>
          </p:cNvSpPr>
          <p:nvPr/>
        </p:nvSpPr>
        <p:spPr bwMode="auto">
          <a:xfrm>
            <a:off x="285720" y="4214818"/>
            <a:ext cx="4248472" cy="200119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70000"/>
              </a:lnSpc>
              <a:spcBef>
                <a:spcPct val="60000"/>
              </a:spcBef>
            </a:pP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Символ класса                    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   KM      Ice2 R2 AUT3-C OMBO SDS ≤60 </a:t>
            </a:r>
          </a:p>
          <a:p>
            <a:pPr algn="just">
              <a:lnSpc>
                <a:spcPct val="70000"/>
              </a:lnSpc>
              <a:spcBef>
                <a:spcPct val="60000"/>
              </a:spcBef>
            </a:pP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Длина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	                       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 38,3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 м</a:t>
            </a:r>
            <a:endParaRPr kumimoji="1" lang="en-US" altLang="ru-RU" sz="1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70000"/>
              </a:lnSpc>
              <a:spcBef>
                <a:spcPct val="60000"/>
              </a:spcBef>
            </a:pP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Ширина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kumimoji="1" lang="en-US" altLang="ru-RU" sz="10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			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  7,7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kumimoji="1" lang="ru-RU" altLang="ru-RU" sz="1000" dirty="0">
                <a:solidFill>
                  <a:schemeClr val="accent2">
                    <a:lumMod val="50000"/>
                  </a:schemeClr>
                </a:solidFill>
              </a:rPr>
              <a:t>м</a:t>
            </a:r>
            <a:endParaRPr kumimoji="1" lang="en-US" altLang="ru-RU" sz="1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70000"/>
              </a:lnSpc>
              <a:spcBef>
                <a:spcPct val="60000"/>
              </a:spcBef>
            </a:pPr>
            <a:r>
              <a:rPr kumimoji="1" lang="ru-RU" altLang="ru-RU" sz="1000" dirty="0">
                <a:solidFill>
                  <a:schemeClr val="accent2">
                    <a:lumMod val="50000"/>
                  </a:schemeClr>
                </a:solidFill>
              </a:rPr>
              <a:t>Высота борта</a:t>
            </a:r>
            <a:r>
              <a:rPr kumimoji="1" lang="en-US" altLang="ru-RU" sz="1000" dirty="0">
                <a:solidFill>
                  <a:schemeClr val="accent2">
                    <a:lumMod val="50000"/>
                  </a:schemeClr>
                </a:solidFill>
              </a:rPr>
              <a:t>  	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		     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                      3,2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kumimoji="1" lang="ru-RU" altLang="ru-RU" sz="1000" dirty="0">
                <a:solidFill>
                  <a:schemeClr val="accent2">
                    <a:lumMod val="50000"/>
                  </a:schemeClr>
                </a:solidFill>
              </a:rPr>
              <a:t>м</a:t>
            </a:r>
            <a:endParaRPr kumimoji="1" lang="en-US" altLang="ru-RU" sz="1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70000"/>
              </a:lnSpc>
              <a:spcBef>
                <a:spcPct val="60000"/>
              </a:spcBef>
            </a:pPr>
            <a:r>
              <a:rPr kumimoji="1" lang="ru-RU" altLang="ru-RU" sz="1000" dirty="0">
                <a:solidFill>
                  <a:schemeClr val="accent2">
                    <a:lumMod val="50000"/>
                  </a:schemeClr>
                </a:solidFill>
              </a:rPr>
              <a:t>Осадка</a:t>
            </a:r>
            <a:r>
              <a:rPr kumimoji="1" lang="en-US" altLang="ru-RU" sz="1000" dirty="0">
                <a:solidFill>
                  <a:schemeClr val="accent2">
                    <a:lumMod val="50000"/>
                  </a:schemeClr>
                </a:solidFill>
              </a:rPr>
              <a:t>  	</a:t>
            </a:r>
            <a:r>
              <a:rPr kumimoji="1" lang="ru-RU" altLang="ru-RU" sz="10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		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2,35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kumimoji="1" lang="ru-RU" altLang="ru-RU" sz="1000" dirty="0">
                <a:solidFill>
                  <a:schemeClr val="accent2">
                    <a:lumMod val="50000"/>
                  </a:schemeClr>
                </a:solidFill>
              </a:rPr>
              <a:t>м</a:t>
            </a:r>
          </a:p>
          <a:p>
            <a:pPr algn="just">
              <a:lnSpc>
                <a:spcPct val="70000"/>
              </a:lnSpc>
              <a:spcBef>
                <a:spcPct val="60000"/>
              </a:spcBef>
            </a:pP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БРТ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 /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НРТ</a:t>
            </a:r>
            <a:r>
              <a:rPr kumimoji="1" lang="ru-RU" altLang="ru-RU" sz="10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kumimoji="1" lang="en-US" altLang="ru-RU" sz="1000" dirty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kumimoji="1" lang="ru-RU" altLang="ru-RU" sz="1000" dirty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455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т  / 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42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 т</a:t>
            </a:r>
            <a:endParaRPr kumimoji="1" lang="ru-RU" altLang="ru-RU" sz="1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70000"/>
              </a:lnSpc>
              <a:spcBef>
                <a:spcPct val="60000"/>
              </a:spcBef>
            </a:pPr>
            <a:r>
              <a:rPr kumimoji="1" lang="ru-RU" altLang="ru-RU" sz="1000" dirty="0">
                <a:solidFill>
                  <a:schemeClr val="accent2">
                    <a:lumMod val="50000"/>
                  </a:schemeClr>
                </a:solidFill>
              </a:rPr>
              <a:t>Гребная установка                             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 ВРШ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just">
              <a:lnSpc>
                <a:spcPct val="70000"/>
              </a:lnSpc>
              <a:spcBef>
                <a:spcPct val="60000"/>
              </a:spcBef>
            </a:pP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Буксирная лебедка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7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т</a:t>
            </a:r>
            <a:endParaRPr kumimoji="1" lang="en-US" altLang="ru-RU" sz="1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70000"/>
              </a:lnSpc>
              <a:spcBef>
                <a:spcPct val="60000"/>
              </a:spcBef>
            </a:pP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Чел. на борту (всего)       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          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15</a:t>
            </a:r>
            <a:endParaRPr kumimoji="1" lang="ru-RU" altLang="ru-RU" sz="1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70000"/>
              </a:lnSpc>
              <a:spcBef>
                <a:spcPct val="60000"/>
              </a:spcBef>
            </a:pP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Водолазное оборудование                для работы на глубине до 100 м</a:t>
            </a:r>
          </a:p>
        </p:txBody>
      </p:sp>
      <p:sp>
        <p:nvSpPr>
          <p:cNvPr id="26" name="5-конечная звезда 25"/>
          <p:cNvSpPr/>
          <p:nvPr/>
        </p:nvSpPr>
        <p:spPr>
          <a:xfrm>
            <a:off x="2285984" y="4214818"/>
            <a:ext cx="180019" cy="138484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71546"/>
            <a:ext cx="4429156" cy="2951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214282" y="1071546"/>
            <a:ext cx="4357718" cy="2864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135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Назначение: </a:t>
            </a:r>
            <a:endParaRPr lang="ru-RU" sz="1350" dirty="0" smtClean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  <a:p>
            <a:pPr algn="just"/>
            <a:r>
              <a:rPr lang="ru-RU" sz="135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Обеспечение водолазных и подводно-технических работ на глубинах до 100 метров при волнении моря до 3-х баллов (обследование дна акваторий, затонувших объектов, подводной части корпусов судов (кораблей) и гидротехнических сооружений, освидетельствование и очистка подводной части корпуса судов, плавучих и береговых объектов и др.). </a:t>
            </a:r>
          </a:p>
          <a:p>
            <a:r>
              <a:rPr lang="ru-RU" sz="135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Участие в проведении спасательных, судоподъемных и гидротехнических работ в объеме установленных на судне средств. </a:t>
            </a:r>
          </a:p>
          <a:p>
            <a:r>
              <a:rPr lang="ru-RU" sz="135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Буксировочные работы.</a:t>
            </a:r>
            <a:endParaRPr lang="ru-RU" sz="1350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5720" y="3857628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Основные </a:t>
            </a:r>
            <a:r>
              <a:rPr lang="ru-RU" sz="1400" b="1" u="sng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размерения</a:t>
            </a:r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и характеристики</a:t>
            </a:r>
            <a:endParaRPr lang="ru-RU" sz="1400" b="1" u="sng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3" name="Picture 2" descr="C:\Documents and Settings\polianskyds\Мои документы\Документы\Логотип МСС 2018 векторный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71414"/>
            <a:ext cx="928694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788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273815" y="242808"/>
            <a:ext cx="76559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eaLnBrk="1" hangingPunct="1"/>
            <a:r>
              <a:rPr lang="ru-RU" sz="2000" b="1" dirty="0" smtClean="0">
                <a:solidFill>
                  <a:srgbClr val="002D8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Места постоянного размещения ФГБУ </a:t>
            </a:r>
            <a:r>
              <a:rPr lang="ru-RU" sz="2000" b="1" dirty="0">
                <a:solidFill>
                  <a:srgbClr val="002D8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«</a:t>
            </a:r>
            <a:r>
              <a:rPr lang="ru-RU" sz="2000" b="1" dirty="0" smtClean="0">
                <a:solidFill>
                  <a:srgbClr val="002D8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Морспасслужба»</a:t>
            </a:r>
            <a:endParaRPr lang="ru-RU" sz="2000" b="1" dirty="0">
              <a:solidFill>
                <a:srgbClr val="002D8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B97C-D6B2-4E83-B786-F54ABB7ED57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85852" y="642918"/>
            <a:ext cx="76438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740"/>
            <a:ext cx="9144000" cy="5128461"/>
          </a:xfrm>
          <a:prstGeom prst="rect">
            <a:avLst/>
          </a:prstGeom>
        </p:spPr>
      </p:pic>
      <p:pic>
        <p:nvPicPr>
          <p:cNvPr id="8" name="Picture 2" descr="C:\Documents and Settings\polianskyds\Мои документы\Документы\Логотип МСС 2018 векторный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71414"/>
            <a:ext cx="928694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713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57224" y="152636"/>
            <a:ext cx="814393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R="0" algn="ctr" eaLnBrk="1" hangingPunct="1"/>
            <a:r>
              <a:rPr lang="ru-RU" b="1" dirty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Водолазные суда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B97C-D6B2-4E83-B786-F54ABB7ED57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87624" y="548680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57224" y="642918"/>
            <a:ext cx="81439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Arial" panose="020B0604020202020204" pitchFamily="34" charset="0"/>
              </a:rPr>
              <a:t>Суда 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Arial" panose="020B0604020202020204" pitchFamily="34" charset="0"/>
              </a:rPr>
              <a:t>проекта </a:t>
            </a:r>
            <a:r>
              <a:rPr lang="ru-RU" sz="16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Arial" panose="020B0604020202020204" pitchFamily="34" charset="0"/>
              </a:rPr>
              <a:t>А-160 </a:t>
            </a:r>
            <a:endParaRPr lang="ru-RU" sz="1600" b="1" u="sng" dirty="0">
              <a:solidFill>
                <a:schemeClr val="accent2">
                  <a:lumMod val="50000"/>
                </a:schemeClr>
              </a:solidFill>
              <a:latin typeface="Book Antiqua" pitchFamily="18" charset="0"/>
              <a:cs typeface="Arial" panose="020B0604020202020204" pitchFamily="34" charset="0"/>
            </a:endParaRPr>
          </a:p>
        </p:txBody>
      </p:sp>
      <p:sp>
        <p:nvSpPr>
          <p:cNvPr id="22" name="Text Box 236"/>
          <p:cNvSpPr txBox="1">
            <a:spLocks noChangeArrowheads="1"/>
          </p:cNvSpPr>
          <p:nvPr/>
        </p:nvSpPr>
        <p:spPr bwMode="auto">
          <a:xfrm>
            <a:off x="285720" y="4143380"/>
            <a:ext cx="4248471" cy="200119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70000"/>
              </a:lnSpc>
              <a:spcBef>
                <a:spcPct val="60000"/>
              </a:spcBef>
            </a:pP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Символ класса                                    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   KM      Ice2 R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 AUT3 SDS &lt;60 </a:t>
            </a:r>
          </a:p>
          <a:p>
            <a:pPr algn="just">
              <a:lnSpc>
                <a:spcPct val="70000"/>
              </a:lnSpc>
              <a:spcBef>
                <a:spcPct val="60000"/>
              </a:spcBef>
            </a:pP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Длина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	                       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27,2 м</a:t>
            </a:r>
            <a:endParaRPr kumimoji="1" lang="en-US" altLang="ru-RU" sz="1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70000"/>
              </a:lnSpc>
              <a:spcBef>
                <a:spcPct val="60000"/>
              </a:spcBef>
            </a:pP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Ширина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kumimoji="1" lang="en-US" altLang="ru-RU" sz="10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			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5,6 </a:t>
            </a:r>
            <a:r>
              <a:rPr kumimoji="1" lang="ru-RU" altLang="ru-RU" sz="1000" dirty="0">
                <a:solidFill>
                  <a:schemeClr val="accent2">
                    <a:lumMod val="50000"/>
                  </a:schemeClr>
                </a:solidFill>
              </a:rPr>
              <a:t>м</a:t>
            </a:r>
            <a:endParaRPr kumimoji="1" lang="en-US" altLang="ru-RU" sz="1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70000"/>
              </a:lnSpc>
              <a:spcBef>
                <a:spcPct val="60000"/>
              </a:spcBef>
            </a:pPr>
            <a:r>
              <a:rPr kumimoji="1" lang="ru-RU" altLang="ru-RU" sz="1000" dirty="0">
                <a:solidFill>
                  <a:schemeClr val="accent2">
                    <a:lumMod val="50000"/>
                  </a:schemeClr>
                </a:solidFill>
              </a:rPr>
              <a:t>Высота борта</a:t>
            </a:r>
            <a:r>
              <a:rPr kumimoji="1" lang="en-US" altLang="ru-RU" sz="1000" dirty="0">
                <a:solidFill>
                  <a:schemeClr val="accent2">
                    <a:lumMod val="50000"/>
                  </a:schemeClr>
                </a:solidFill>
              </a:rPr>
              <a:t>  	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		     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                     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3,0 </a:t>
            </a:r>
            <a:r>
              <a:rPr kumimoji="1" lang="ru-RU" altLang="ru-RU" sz="1000" dirty="0">
                <a:solidFill>
                  <a:schemeClr val="accent2">
                    <a:lumMod val="50000"/>
                  </a:schemeClr>
                </a:solidFill>
              </a:rPr>
              <a:t>м</a:t>
            </a:r>
            <a:endParaRPr kumimoji="1" lang="en-US" altLang="ru-RU" sz="1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70000"/>
              </a:lnSpc>
              <a:spcBef>
                <a:spcPct val="60000"/>
              </a:spcBef>
            </a:pPr>
            <a:r>
              <a:rPr kumimoji="1" lang="ru-RU" altLang="ru-RU" sz="1000" dirty="0">
                <a:solidFill>
                  <a:schemeClr val="accent2">
                    <a:lumMod val="50000"/>
                  </a:schemeClr>
                </a:solidFill>
              </a:rPr>
              <a:t>Осадка</a:t>
            </a:r>
            <a:r>
              <a:rPr kumimoji="1" lang="en-US" altLang="ru-RU" sz="1000" dirty="0">
                <a:solidFill>
                  <a:schemeClr val="accent2">
                    <a:lumMod val="50000"/>
                  </a:schemeClr>
                </a:solidFill>
              </a:rPr>
              <a:t>  	</a:t>
            </a:r>
            <a:r>
              <a:rPr kumimoji="1" lang="ru-RU" altLang="ru-RU" sz="10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		 1,65 </a:t>
            </a:r>
            <a:r>
              <a:rPr kumimoji="1" lang="ru-RU" altLang="ru-RU" sz="1000" dirty="0">
                <a:solidFill>
                  <a:schemeClr val="accent2">
                    <a:lumMod val="50000"/>
                  </a:schemeClr>
                </a:solidFill>
              </a:rPr>
              <a:t>м</a:t>
            </a:r>
          </a:p>
          <a:p>
            <a:pPr algn="just">
              <a:lnSpc>
                <a:spcPct val="70000"/>
              </a:lnSpc>
              <a:spcBef>
                <a:spcPct val="60000"/>
              </a:spcBef>
            </a:pP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БРТ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 /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НРТ</a:t>
            </a:r>
            <a:r>
              <a:rPr kumimoji="1" lang="ru-RU" altLang="ru-RU" sz="10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kumimoji="1" lang="en-US" altLang="ru-RU" sz="1000" dirty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              120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т  /  88,5 т</a:t>
            </a:r>
            <a:endParaRPr kumimoji="1" lang="ru-RU" altLang="ru-RU" sz="1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70000"/>
              </a:lnSpc>
              <a:spcBef>
                <a:spcPct val="60000"/>
              </a:spcBef>
            </a:pPr>
            <a:r>
              <a:rPr kumimoji="1" lang="ru-RU" altLang="ru-RU" sz="1000" dirty="0">
                <a:solidFill>
                  <a:schemeClr val="accent2">
                    <a:lumMod val="50000"/>
                  </a:schemeClr>
                </a:solidFill>
              </a:rPr>
              <a:t>Гребная установка              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             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 2 винта фиксированного шага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just">
              <a:lnSpc>
                <a:spcPct val="70000"/>
              </a:lnSpc>
              <a:spcBef>
                <a:spcPct val="60000"/>
              </a:spcBef>
              <a:tabLst>
                <a:tab pos="1343025" algn="l"/>
              </a:tabLst>
            </a:pP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Палубные краны 	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RK4501 </a:t>
            </a:r>
            <a:r>
              <a:rPr kumimoji="1" lang="en-US" altLang="ru-RU" sz="1000" dirty="0" err="1" smtClean="0">
                <a:solidFill>
                  <a:schemeClr val="accent2">
                    <a:lumMod val="50000"/>
                  </a:schemeClr>
                </a:solidFill>
              </a:rPr>
              <a:t>Palfinger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г/п 2т.при 1м, 0,24т.при 9.1м </a:t>
            </a:r>
          </a:p>
          <a:p>
            <a:pPr algn="just">
              <a:lnSpc>
                <a:spcPct val="70000"/>
              </a:lnSpc>
              <a:spcBef>
                <a:spcPct val="60000"/>
              </a:spcBef>
            </a:pP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Чел. на борту (всего)       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          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</a:p>
          <a:p>
            <a:pPr algn="just">
              <a:lnSpc>
                <a:spcPct val="70000"/>
              </a:lnSpc>
              <a:spcBef>
                <a:spcPct val="60000"/>
              </a:spcBef>
            </a:pP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</a:rPr>
              <a:t>Водолазное оборудование                  для работы на глубине до 60 м</a:t>
            </a:r>
          </a:p>
        </p:txBody>
      </p:sp>
      <p:sp>
        <p:nvSpPr>
          <p:cNvPr id="25" name="5-конечная звезда 24"/>
          <p:cNvSpPr/>
          <p:nvPr/>
        </p:nvSpPr>
        <p:spPr>
          <a:xfrm>
            <a:off x="2857488" y="4143380"/>
            <a:ext cx="180019" cy="138484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13582" y="1074086"/>
            <a:ext cx="4429156" cy="2656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Назначение:</a:t>
            </a:r>
            <a:r>
              <a:rPr lang="ru-RU" sz="135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</a:p>
          <a:p>
            <a:pPr algn="just"/>
            <a:r>
              <a:rPr lang="ru-RU" sz="135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Обеспечение водолазных и подводно-технических работ на глубинах до 60 метров при волнении моря до 3-х баллов (обследование дна акваторий, затонувших объектов, подводной части корпусов судов (кораблей) и гидротехнических сооружений, освидетельствование и очистка подводной части корпуса судов, плавучих и береговых объектов и др.). </a:t>
            </a:r>
          </a:p>
          <a:p>
            <a:pPr algn="just"/>
            <a:r>
              <a:rPr lang="ru-RU" sz="135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Участие в проведении спасательных, судоподъемных и гидротехнических работ в объеме установленных на судне средств.</a:t>
            </a:r>
            <a:endParaRPr lang="ru-RU" sz="1350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5720" y="3786190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Основные </a:t>
            </a:r>
            <a:r>
              <a:rPr lang="ru-RU" sz="1400" b="1" u="sng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размерения</a:t>
            </a:r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и характеристики</a:t>
            </a:r>
            <a:endParaRPr lang="ru-RU" sz="1400" b="1" u="sng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3" name="Picture 2" descr="C:\Documents and Settings\polianskyds\Мои документы\Документы\Логотип МСС 2018 вектор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14"/>
            <a:ext cx="928694" cy="92869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21" y="1074086"/>
            <a:ext cx="4124871" cy="2015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458231"/>
              </p:ext>
            </p:extLst>
          </p:nvPr>
        </p:nvGraphicFramePr>
        <p:xfrm>
          <a:off x="4847627" y="3089873"/>
          <a:ext cx="4116861" cy="315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686">
                  <a:extLst>
                    <a:ext uri="{9D8B030D-6E8A-4147-A177-3AD203B41FA5}">
                      <a16:colId xmlns:a16="http://schemas.microsoft.com/office/drawing/2014/main" val="827614961"/>
                    </a:ext>
                  </a:extLst>
                </a:gridCol>
                <a:gridCol w="1813992">
                  <a:extLst>
                    <a:ext uri="{9D8B030D-6E8A-4147-A177-3AD203B41FA5}">
                      <a16:colId xmlns:a16="http://schemas.microsoft.com/office/drawing/2014/main" val="3407475100"/>
                    </a:ext>
                  </a:extLst>
                </a:gridCol>
                <a:gridCol w="874833">
                  <a:extLst>
                    <a:ext uri="{9D8B030D-6E8A-4147-A177-3AD203B41FA5}">
                      <a16:colId xmlns:a16="http://schemas.microsoft.com/office/drawing/2014/main" val="4080061547"/>
                    </a:ext>
                  </a:extLst>
                </a:gridCol>
                <a:gridCol w="1016350">
                  <a:extLst>
                    <a:ext uri="{9D8B030D-6E8A-4147-A177-3AD203B41FA5}">
                      <a16:colId xmlns:a16="http://schemas.microsoft.com/office/drawing/2014/main" val="4023550392"/>
                    </a:ext>
                  </a:extLst>
                </a:gridCol>
              </a:tblGrid>
              <a:tr h="196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Филиал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г/п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5419065"/>
                  </a:ext>
                </a:extLst>
              </a:tr>
              <a:tr h="196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Водолаз Сазонов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АРХ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3849620"/>
                  </a:ext>
                </a:extLst>
              </a:tr>
              <a:tr h="196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Водолаз </a:t>
                      </a:r>
                      <a:r>
                        <a:rPr lang="ru-RU" sz="1100" dirty="0" err="1">
                          <a:effectLst/>
                        </a:rPr>
                        <a:t>Грицай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КЛНГ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5299045"/>
                  </a:ext>
                </a:extLst>
              </a:tr>
              <a:tr h="196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Водолаз Печкуров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6993244"/>
                  </a:ext>
                </a:extLst>
              </a:tr>
              <a:tr h="196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Водолаз Литвин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БЛТ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7361855"/>
                  </a:ext>
                </a:extLst>
              </a:tr>
              <a:tr h="196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Водолаз Сташков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ПРИМ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3284995"/>
                  </a:ext>
                </a:extLst>
              </a:tr>
              <a:tr h="196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Водолаз Зубченко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САХ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4003589"/>
                  </a:ext>
                </a:extLst>
              </a:tr>
              <a:tr h="196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Водолаз Зюляев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САХ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4084235"/>
                  </a:ext>
                </a:extLst>
              </a:tr>
              <a:tr h="196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Водолаз Чебаненко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АЧФ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890761"/>
                  </a:ext>
                </a:extLst>
              </a:tr>
              <a:tr h="196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Водолаз Малеев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АЧФ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5797362"/>
                  </a:ext>
                </a:extLst>
              </a:tr>
              <a:tr h="196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Водолаз Денисов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КАСП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2130"/>
                  </a:ext>
                </a:extLst>
              </a:tr>
              <a:tr h="196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Водолаз Кузьминых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АЧФ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2840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88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36"/>
          <p:cNvSpPr txBox="1">
            <a:spLocks noChangeArrowheads="1"/>
          </p:cNvSpPr>
          <p:nvPr/>
        </p:nvSpPr>
        <p:spPr bwMode="auto">
          <a:xfrm>
            <a:off x="285720" y="4500570"/>
            <a:ext cx="4248471" cy="157645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60000"/>
              </a:spcBef>
            </a:pPr>
            <a:endParaRPr kumimoji="1" lang="en-US" altLang="ru-RU" sz="1200" dirty="0" smtClean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  <a:p>
            <a:pPr algn="just">
              <a:lnSpc>
                <a:spcPct val="50000"/>
              </a:lnSpc>
              <a:spcBef>
                <a:spcPct val="60000"/>
              </a:spcBef>
            </a:pP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Символ класса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                         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    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KM    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Ice1 R1 AUT3-ICS OMBO </a:t>
            </a:r>
          </a:p>
          <a:p>
            <a:pPr algn="just">
              <a:lnSpc>
                <a:spcPct val="50000"/>
              </a:lnSpc>
              <a:spcBef>
                <a:spcPct val="60000"/>
              </a:spcBef>
            </a:pPr>
            <a:r>
              <a:rPr kumimoji="1" lang="en-US" altLang="ru-RU" sz="1000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                                    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DYNPOS-1 Catamaran Special purpose ship</a:t>
            </a:r>
            <a:endParaRPr kumimoji="1" lang="en-US" altLang="ru-RU" sz="1000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  <a:p>
            <a:pPr algn="just">
              <a:lnSpc>
                <a:spcPct val="50000"/>
              </a:lnSpc>
              <a:spcBef>
                <a:spcPct val="60000"/>
              </a:spcBef>
            </a:pP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Длина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                                   	</a:t>
            </a:r>
            <a:r>
              <a:rPr kumimoji="1" lang="ru-RU" altLang="ru-RU" sz="1000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                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                          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4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0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,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36 </a:t>
            </a:r>
            <a:r>
              <a:rPr kumimoji="1" lang="ru-RU" altLang="ru-RU" sz="1000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м</a:t>
            </a:r>
            <a:endParaRPr kumimoji="1" lang="en-US" altLang="ru-RU" sz="1000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  <a:p>
            <a:pPr algn="just">
              <a:lnSpc>
                <a:spcPct val="50000"/>
              </a:lnSpc>
              <a:spcBef>
                <a:spcPct val="60000"/>
              </a:spcBef>
            </a:pPr>
            <a:r>
              <a:rPr kumimoji="1" lang="ru-RU" altLang="ru-RU" sz="1000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Ширина</a:t>
            </a:r>
            <a:r>
              <a:rPr kumimoji="1" lang="en-US" altLang="ru-RU" sz="1000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	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		</a:t>
            </a:r>
            <a:r>
              <a:rPr kumimoji="1" lang="en-US" altLang="ru-RU" sz="1000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                    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13,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5 </a:t>
            </a:r>
            <a:r>
              <a:rPr kumimoji="1" lang="ru-RU" altLang="ru-RU" sz="1000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м</a:t>
            </a:r>
            <a:endParaRPr kumimoji="1" lang="en-US" altLang="ru-RU" sz="1000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  <a:p>
            <a:pPr algn="just">
              <a:lnSpc>
                <a:spcPct val="50000"/>
              </a:lnSpc>
              <a:spcBef>
                <a:spcPct val="60000"/>
              </a:spcBef>
            </a:pPr>
            <a:r>
              <a:rPr kumimoji="1" lang="ru-RU" altLang="ru-RU" sz="1000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Высота борта</a:t>
            </a:r>
            <a:r>
              <a:rPr kumimoji="1" lang="en-US" altLang="ru-RU" sz="1000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	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		     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                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4,2 </a:t>
            </a:r>
            <a:r>
              <a:rPr kumimoji="1" lang="ru-RU" altLang="ru-RU" sz="1000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м</a:t>
            </a:r>
            <a:endParaRPr kumimoji="1" lang="en-US" altLang="ru-RU" sz="1000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  <a:p>
            <a:pPr algn="just">
              <a:lnSpc>
                <a:spcPct val="50000"/>
              </a:lnSpc>
              <a:spcBef>
                <a:spcPct val="60000"/>
              </a:spcBef>
            </a:pPr>
            <a:r>
              <a:rPr kumimoji="1" lang="ru-RU" altLang="ru-RU" sz="1000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Осадка</a:t>
            </a:r>
            <a:r>
              <a:rPr kumimoji="1" lang="en-US" altLang="ru-RU" sz="1000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	</a:t>
            </a:r>
            <a:r>
              <a:rPr kumimoji="1" lang="ru-RU" altLang="ru-RU" sz="1000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	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		  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2,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5 </a:t>
            </a:r>
            <a:r>
              <a:rPr kumimoji="1" lang="ru-RU" altLang="ru-RU" sz="1000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м</a:t>
            </a:r>
          </a:p>
          <a:p>
            <a:pPr algn="just">
              <a:lnSpc>
                <a:spcPct val="50000"/>
              </a:lnSpc>
              <a:spcBef>
                <a:spcPct val="60000"/>
              </a:spcBef>
            </a:pP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БРТ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/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НРТ</a:t>
            </a:r>
            <a:r>
              <a:rPr kumimoji="1" lang="ru-RU" altLang="ru-RU" sz="1000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	</a:t>
            </a:r>
            <a:r>
              <a:rPr kumimoji="1" lang="en-US" altLang="ru-RU" sz="1000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		</a:t>
            </a:r>
            <a:r>
              <a:rPr kumimoji="1" lang="ru-RU" altLang="ru-RU" sz="1000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2 723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т  / 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817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т</a:t>
            </a:r>
            <a:endParaRPr kumimoji="1" lang="ru-RU" altLang="ru-RU" sz="1000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  <a:p>
            <a:pPr algn="just">
              <a:lnSpc>
                <a:spcPct val="50000"/>
              </a:lnSpc>
              <a:spcBef>
                <a:spcPct val="60000"/>
              </a:spcBef>
            </a:pP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Чел. на борту (всего / экипаж / </a:t>
            </a:r>
            <a:r>
              <a:rPr kumimoji="1" lang="ru-RU" altLang="ru-RU" sz="1000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спецперсонал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)       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      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25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/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7</a:t>
            </a:r>
            <a:r>
              <a:rPr kumimoji="1" lang="ru-RU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/ </a:t>
            </a:r>
            <a:r>
              <a:rPr kumimoji="1" lang="en-US" altLang="ru-RU" sz="10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18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57224" y="152636"/>
            <a:ext cx="814393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R="0" algn="ctr" eaLnBrk="1" hangingPunct="1"/>
            <a:r>
              <a:rPr lang="ru-RU" b="1" dirty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Водолазные суда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B97C-D6B2-4E83-B786-F54ABB7ED57E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87624" y="548680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57224" y="642918"/>
            <a:ext cx="81439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Arial" panose="020B0604020202020204" pitchFamily="34" charset="0"/>
              </a:rPr>
              <a:t>Судно проекта SDS18</a:t>
            </a:r>
            <a:endParaRPr lang="ru-RU" sz="1600" b="1" u="sng" dirty="0">
              <a:solidFill>
                <a:schemeClr val="accent2">
                  <a:lumMod val="50000"/>
                </a:schemeClr>
              </a:solidFill>
              <a:latin typeface="Book Antiqua" pitchFamily="18" charset="0"/>
              <a:cs typeface="Arial" panose="020B0604020202020204" pitchFamily="34" charset="0"/>
            </a:endParaRPr>
          </a:p>
        </p:txBody>
      </p:sp>
      <p:sp>
        <p:nvSpPr>
          <p:cNvPr id="25" name="5-конечная звезда 24"/>
          <p:cNvSpPr/>
          <p:nvPr/>
        </p:nvSpPr>
        <p:spPr>
          <a:xfrm>
            <a:off x="2786050" y="4714884"/>
            <a:ext cx="180019" cy="138484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14282" y="1142984"/>
            <a:ext cx="44291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Назначение:</a:t>
            </a:r>
            <a:r>
              <a:rPr lang="ru-RU" sz="135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многофункциональное аварийно-спасательное судно обеспечивающее водолазные и подводно-технические работы на глубинах до 60 метров при волнении моря до 3-х баллов (обследование дна акваторий, затонувших объектов, подводной части корпусов судов (кораблей) и гидротехнических сооружений, освидетельствование и очистка подводной части корпуса судов, плавучих и береговых объектов и пр.). </a:t>
            </a:r>
          </a:p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Участие в проведении спасательных, судоподъемных и гидротехнических работ в объеме установленных на судне средств.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5720" y="4192793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Основные </a:t>
            </a:r>
            <a:r>
              <a:rPr lang="ru-RU" sz="1400" b="1" u="sng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размерения</a:t>
            </a:r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и характеристики</a:t>
            </a:r>
            <a:endParaRPr lang="ru-RU" sz="1400" b="1" u="sng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045460"/>
              </p:ext>
            </p:extLst>
          </p:nvPr>
        </p:nvGraphicFramePr>
        <p:xfrm>
          <a:off x="4786314" y="4429132"/>
          <a:ext cx="4214842" cy="85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5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Book Antiqua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ook Antiqua" pitchFamily="18" charset="0"/>
                          <a:ea typeface="+mn-ea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Book Antiqua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ook Antiqua" pitchFamily="18" charset="0"/>
                          <a:ea typeface="+mn-ea"/>
                          <a:cs typeface="Arial" panose="020B0604020202020204" pitchFamily="34" charset="0"/>
                        </a:rPr>
                        <a:t>Филиал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Book Antiqua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ook Antiqua" pitchFamily="18" charset="0"/>
                          <a:ea typeface="+mn-ea"/>
                          <a:cs typeface="Arial" panose="020B0604020202020204" pitchFamily="34" charset="0"/>
                        </a:rPr>
                        <a:t>г/п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Book Antiqua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ook Antiqua" pitchFamily="18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400" b="0" u="none" strike="noStrike" kern="1200" dirty="0">
                        <a:solidFill>
                          <a:schemeClr val="dk1"/>
                        </a:solidFill>
                        <a:effectLst/>
                        <a:latin typeface="Book Antiqua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ook Antiqua" pitchFamily="18" charset="0"/>
                          <a:ea typeface="+mn-ea"/>
                          <a:cs typeface="Arial" panose="020B0604020202020204" pitchFamily="34" charset="0"/>
                        </a:rPr>
                        <a:t>Игорь Ильин</a:t>
                      </a:r>
                      <a:endParaRPr lang="ru-RU" sz="1400" b="0" u="none" strike="noStrike" kern="1200" dirty="0">
                        <a:solidFill>
                          <a:schemeClr val="dk1"/>
                        </a:solidFill>
                        <a:effectLst/>
                        <a:latin typeface="Book Antiqua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ook Antiqua" pitchFamily="18" charset="0"/>
                          <a:ea typeface="+mn-ea"/>
                          <a:cs typeface="Arial" panose="020B0604020202020204" pitchFamily="34" charset="0"/>
                        </a:rPr>
                        <a:t>БЛТ</a:t>
                      </a:r>
                      <a:endParaRPr lang="ru-RU" sz="1400" b="0" u="none" strike="noStrike" kern="1200" dirty="0">
                        <a:solidFill>
                          <a:schemeClr val="dk1"/>
                        </a:solidFill>
                        <a:effectLst/>
                        <a:latin typeface="Book Antiqua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ook Antiqua" pitchFamily="18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  <a:endParaRPr lang="ru-RU" sz="1400" b="0" u="none" strike="noStrike" kern="1200" dirty="0">
                        <a:solidFill>
                          <a:schemeClr val="dk1"/>
                        </a:solidFill>
                        <a:effectLst/>
                        <a:latin typeface="Book Antiqua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8066" name="Picture 2" descr="C:\Documents and Settings\polianskyds\Мои документы\Документы\Презентации\Богдану\стр-3-фотография-тх-Игорь-Ильин-вид-на-Л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2842" y="1142983"/>
            <a:ext cx="4349752" cy="3155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Documents and Settings\polianskyds\Мои документы\Документы\Логотип МСС 2018 векторный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71414"/>
            <a:ext cx="928694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788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clrChange>
              <a:clrFrom>
                <a:srgbClr val="DEE4EB"/>
              </a:clrFrom>
              <a:clrTo>
                <a:srgbClr val="DEE4EB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973960" y="1332714"/>
            <a:ext cx="7419876" cy="416991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B97C-D6B2-4E83-B786-F54ABB7ED57E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28669" y="2725172"/>
            <a:ext cx="55220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83891"/>
                </a:solidFill>
                <a:cs typeface="Arial" pitchFamily="34" charset="0"/>
              </a:rPr>
              <a:t>Министерство транспорта Российской Федерации</a:t>
            </a:r>
          </a:p>
          <a:p>
            <a:pPr algn="ctr"/>
            <a:endParaRPr lang="ru-RU" sz="1400" b="1" dirty="0" smtClean="0">
              <a:solidFill>
                <a:srgbClr val="283891"/>
              </a:solidFill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283891"/>
                </a:solidFill>
                <a:cs typeface="Arial" pitchFamily="34" charset="0"/>
              </a:rPr>
              <a:t>Федеральное агентство морского и речного транспорта</a:t>
            </a:r>
          </a:p>
          <a:p>
            <a:pPr algn="ctr"/>
            <a:endParaRPr lang="ru-RU" sz="1400" b="1" dirty="0" smtClean="0">
              <a:solidFill>
                <a:srgbClr val="283891"/>
              </a:solidFill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283891"/>
                </a:solidFill>
                <a:cs typeface="Arial" pitchFamily="34" charset="0"/>
              </a:rPr>
              <a:t>Морская </a:t>
            </a:r>
            <a:r>
              <a:rPr lang="ru-RU" sz="1400" b="1" dirty="0">
                <a:solidFill>
                  <a:srgbClr val="283891"/>
                </a:solidFill>
                <a:cs typeface="Arial" pitchFamily="34" charset="0"/>
              </a:rPr>
              <a:t>спасательная </a:t>
            </a:r>
            <a:r>
              <a:rPr lang="ru-RU" sz="1400" b="1" dirty="0" smtClean="0">
                <a:solidFill>
                  <a:srgbClr val="283891"/>
                </a:solidFill>
                <a:cs typeface="Arial" pitchFamily="34" charset="0"/>
              </a:rPr>
              <a:t>служба</a:t>
            </a:r>
          </a:p>
          <a:p>
            <a:pPr algn="ctr"/>
            <a:r>
              <a:rPr lang="en-US" sz="1400" b="1" dirty="0" smtClean="0">
                <a:solidFill>
                  <a:srgbClr val="283891"/>
                </a:solidFill>
                <a:latin typeface="Arial" pitchFamily="34" charset="0"/>
                <a:cs typeface="Arial" pitchFamily="34" charset="0"/>
              </a:rPr>
              <a:t>www.morspas.com</a:t>
            </a:r>
            <a:endParaRPr lang="en-US" sz="1400" b="1" dirty="0">
              <a:solidFill>
                <a:srgbClr val="28389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Documents and Settings\polianskyds\Мои документы\Документы\Логотип МСС 2018 векторный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14290"/>
            <a:ext cx="2357454" cy="235745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143108" y="4357694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Arial" pitchFamily="34" charset="0"/>
              </a:rPr>
              <a:t>Благодарим за внимание!</a:t>
            </a:r>
            <a:endParaRPr lang="ru-RU" sz="2000" dirty="0"/>
          </a:p>
        </p:txBody>
      </p:sp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07505" y="5407274"/>
            <a:ext cx="8948572" cy="830038"/>
            <a:chOff x="0" y="0"/>
            <a:chExt cx="71666" cy="6191"/>
          </a:xfrm>
        </p:grpSpPr>
        <p:pic>
          <p:nvPicPr>
            <p:cNvPr id="1285" name="Рисунок 128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9" y="0"/>
              <a:ext cx="6192" cy="6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5"/>
            <p:cNvGrpSpPr>
              <a:grpSpLocks/>
            </p:cNvGrpSpPr>
            <p:nvPr/>
          </p:nvGrpSpPr>
          <p:grpSpPr bwMode="auto">
            <a:xfrm>
              <a:off x="0" y="476"/>
              <a:ext cx="71666" cy="5434"/>
              <a:chOff x="0" y="571"/>
              <a:chExt cx="71024" cy="5810"/>
            </a:xfrm>
          </p:grpSpPr>
          <p:pic>
            <p:nvPicPr>
              <p:cNvPr id="1292" name="Рисунок 4" descr="1 (1)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59" y="2857"/>
                <a:ext cx="8477" cy="33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9" name="Рисунок 3" descr="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143"/>
                <a:ext cx="4953" cy="49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8" name="Рисунок 1" descr="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3" y="1333"/>
                <a:ext cx="4261" cy="4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7" name="Рисунок 1287" descr="logo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96" y="2000"/>
                <a:ext cx="5906" cy="39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3" name="Рисунок 1293" descr="eurorus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15" y="1809"/>
                <a:ext cx="11030" cy="44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6" name="Picture 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32" y="571"/>
                <a:ext cx="5492" cy="58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84" name="Рисунок 1284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98" y="1238"/>
                <a:ext cx="6845" cy="49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0" name="Рисунок 1290" descr="abs_logo@1x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23" y="2381"/>
                <a:ext cx="9118" cy="33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1" name="Рисунок 1291" descr="lr_logo_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33" y="1809"/>
                <a:ext cx="3709" cy="40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31077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clrChange>
              <a:clrFrom>
                <a:srgbClr val="DEE4EB"/>
              </a:clrFrom>
              <a:clrTo>
                <a:srgbClr val="DEE4EB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979733" y="1237364"/>
            <a:ext cx="7419876" cy="416991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643106" y="142852"/>
            <a:ext cx="900000" cy="900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61719" y="216642"/>
            <a:ext cx="7655903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R="0" algn="ctr" eaLnBrk="1" hangingPunct="1"/>
            <a:r>
              <a:rPr lang="ru-RU" sz="2000" b="1" dirty="0" smtClean="0">
                <a:solidFill>
                  <a:srgbClr val="002D8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Общая информация об Учреждении</a:t>
            </a:r>
            <a:endParaRPr lang="ru-RU" sz="2000" b="1" dirty="0">
              <a:solidFill>
                <a:srgbClr val="002D8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B97C-D6B2-4E83-B786-F54ABB7ED57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85852" y="642918"/>
            <a:ext cx="76438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4253" y="1904821"/>
            <a:ext cx="807083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Федеральное государственное бюджетное </a:t>
            </a:r>
            <a:r>
              <a:rPr lang="ru-RU" sz="1400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учреждение «Морская спасательная </a:t>
            </a: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служба» </a:t>
            </a:r>
            <a:r>
              <a:rPr lang="ru-RU" sz="1400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(далее – </a:t>
            </a: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Учреждение) является подведомственной организацией Федерального </a:t>
            </a:r>
            <a:r>
              <a:rPr lang="ru-RU" sz="1400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агентства морского и речного </a:t>
            </a: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транспорта и имеет в </a:t>
            </a:r>
            <a:r>
              <a:rPr lang="ru-RU" sz="1400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своём подчинении </a:t>
            </a: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девять филиалов:</a:t>
            </a:r>
          </a:p>
          <a:p>
            <a:pPr algn="just"/>
            <a:endParaRPr lang="ru-RU" sz="1400" dirty="0" smtClean="0">
              <a:solidFill>
                <a:srgbClr val="00206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rgbClr val="00206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rgbClr val="00206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rgbClr val="00206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Центральный </a:t>
            </a:r>
            <a:r>
              <a:rPr lang="ru-RU" sz="1400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аппарат Учреждения расположен в г. Москве по адресу: Проектируемый проезд 4062, дом </a:t>
            </a: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4, </a:t>
            </a:r>
            <a:r>
              <a:rPr lang="ru-RU" sz="1400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строение </a:t>
            </a: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1</a:t>
            </a:r>
            <a:r>
              <a:rPr lang="ru-RU" sz="1400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.</a:t>
            </a:r>
            <a:endParaRPr lang="ru-RU" sz="1400" dirty="0" smtClean="0">
              <a:solidFill>
                <a:srgbClr val="002060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531766"/>
              </p:ext>
            </p:extLst>
          </p:nvPr>
        </p:nvGraphicFramePr>
        <p:xfrm>
          <a:off x="979733" y="2772251"/>
          <a:ext cx="766072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8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2452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  <a:ea typeface="+mn-ea"/>
                          <a:cs typeface="Arial" panose="020B0604020202020204" pitchFamily="34" charset="0"/>
                        </a:rPr>
                        <a:t>Азово-Черноморский филиал;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  <a:ea typeface="+mn-ea"/>
                          <a:cs typeface="Arial" panose="020B0604020202020204" pitchFamily="34" charset="0"/>
                        </a:rPr>
                        <a:t>Балтийский филиал;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  <a:ea typeface="+mn-ea"/>
                          <a:cs typeface="Arial" panose="020B0604020202020204" pitchFamily="34" charset="0"/>
                        </a:rPr>
                        <a:t>Калининградский филиал;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  <a:ea typeface="+mn-ea"/>
                          <a:cs typeface="Arial" panose="020B0604020202020204" pitchFamily="34" charset="0"/>
                        </a:rPr>
                        <a:t>Каспийский филиал;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  <a:ea typeface="+mn-ea"/>
                          <a:cs typeface="Arial" panose="020B0604020202020204" pitchFamily="34" charset="0"/>
                        </a:rPr>
                        <a:t>Камчатский филиал;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  <a:ea typeface="+mn-ea"/>
                          <a:cs typeface="Arial" panose="020B0604020202020204" pitchFamily="34" charset="0"/>
                        </a:rPr>
                        <a:t>Казахстанский филиал;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  <a:ea typeface="+mn-ea"/>
                          <a:cs typeface="Arial" panose="020B0604020202020204" pitchFamily="34" charset="0"/>
                        </a:rPr>
                        <a:t>Приморский филиал;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  <a:ea typeface="+mn-ea"/>
                          <a:cs typeface="Arial" panose="020B0604020202020204" pitchFamily="34" charset="0"/>
                        </a:rPr>
                        <a:t>Северный филиал;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  <a:ea typeface="+mn-ea"/>
                          <a:cs typeface="Arial" panose="020B0604020202020204" pitchFamily="34" charset="0"/>
                        </a:rPr>
                        <a:t>Сахалинский филиал;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Book Antiqua" panose="02040602050305030304" pitchFamily="18" charset="0"/>
                          <a:ea typeface="+mn-ea"/>
                          <a:cs typeface="Arial" panose="020B0604020202020204" pitchFamily="34" charset="0"/>
                        </a:rPr>
                        <a:t>Тверской филиал;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2" descr="C:\Documents and Settings\polianskyds\Мои документы\Документы\Логотип МСС 2018 векторный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71414"/>
            <a:ext cx="928694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547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clrChange>
              <a:clrFrom>
                <a:srgbClr val="DEE4EB"/>
              </a:clrFrom>
              <a:clrTo>
                <a:srgbClr val="DEE4EB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979733" y="1237364"/>
            <a:ext cx="7419876" cy="416991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61719" y="216642"/>
            <a:ext cx="7655903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R="0" algn="ctr" eaLnBrk="1" hangingPunct="1"/>
            <a:r>
              <a:rPr lang="ru-RU" sz="2000" b="1" dirty="0">
                <a:solidFill>
                  <a:srgbClr val="002D8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Основные виды деятельности </a:t>
            </a:r>
            <a:r>
              <a:rPr lang="ru-RU" sz="2000" b="1" dirty="0" smtClean="0">
                <a:solidFill>
                  <a:srgbClr val="002D8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Учреждения</a:t>
            </a:r>
            <a:endParaRPr lang="ru-RU" sz="2000" b="1" dirty="0">
              <a:solidFill>
                <a:srgbClr val="002D8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B97C-D6B2-4E83-B786-F54ABB7ED57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85852" y="642918"/>
            <a:ext cx="76438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4253" y="1055408"/>
            <a:ext cx="807083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несение </a:t>
            </a:r>
            <a:r>
              <a:rPr lang="ru-RU" sz="1400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аварийно-спасательной </a:t>
            </a: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готовности;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подводно-технические </a:t>
            </a:r>
            <a:r>
              <a:rPr lang="ru-RU" sz="1400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(водолазные) работы с использованием водолазного оборудования, телеуправляемых необитаемых глубоководных аппаратов рабочего класса (ROV) на глубинах до 3000 </a:t>
            </a: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метров: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обследование морского дна, прокладка оптоволоконных кабелей и трубопроводов;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установка (удаление) оборудования во время бурения;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обследование и ремонт гидротехнических сооружений;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морские инженерные и геофизические изыскания;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акустические, магнитные, видео (фото) съемки;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геотехнические работы (бурение, отбор проб и т.п.);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гидрографические, геофизические, геотехнические и ROV обследования;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защита </a:t>
            </a:r>
            <a:r>
              <a:rPr lang="ru-RU" sz="1400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от коррозии подводных объектов без вывода их из </a:t>
            </a: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эксплуатации;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мониторинг </a:t>
            </a:r>
            <a:r>
              <a:rPr lang="ru-RU" sz="1400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окружающей среды</a:t>
            </a: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оказание </a:t>
            </a:r>
            <a:r>
              <a:rPr lang="ru-RU" sz="1400" dirty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образовательных услуг по программам дополнительного профессионального образования.     </a:t>
            </a:r>
          </a:p>
        </p:txBody>
      </p:sp>
      <p:pic>
        <p:nvPicPr>
          <p:cNvPr id="10" name="Picture 2" descr="C:\Documents and Settings\polianskyds\Мои документы\Документы\Логотип МСС 2018 векторный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71414"/>
            <a:ext cx="928694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017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63588" y="152636"/>
            <a:ext cx="8137568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R="0" algn="ctr" eaLnBrk="1" hangingPunct="1"/>
            <a:r>
              <a:rPr lang="ru-RU" b="1" dirty="0" smtClean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Водолазная служба</a:t>
            </a:r>
            <a:endParaRPr lang="ru-RU" b="1" dirty="0">
              <a:solidFill>
                <a:srgbClr val="002D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B97C-D6B2-4E83-B786-F54ABB7ED57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87624" y="548680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2844" y="1119872"/>
            <a:ext cx="65173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  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Водолазная служба ФГБУ «Морспасслужба» имеет более чем шестидесятилетнюю историю и является Учреждением выполняющим весь спектр подводно-технических работ.</a:t>
            </a:r>
          </a:p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   В штате состоит более 100 высококвалифицированных водолазов. Подготовка специалистов осуществляется в Российской Федерации и в Европейских школах водолазов. Водолазы службы признанны Международной ассоциацией морских подрядчиков (IMCA).</a:t>
            </a:r>
          </a:p>
        </p:txBody>
      </p:sp>
      <p:pic>
        <p:nvPicPr>
          <p:cNvPr id="32769" name="Picture 1" descr="C:\Documents and Settings\polianskyds\Мои документы\Документы\Презентации\Богдану\3093635261-ru-nzvov-0000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0592" y="3526006"/>
            <a:ext cx="514290" cy="521209"/>
          </a:xfrm>
          <a:prstGeom prst="rect">
            <a:avLst/>
          </a:prstGeom>
          <a:noFill/>
        </p:spPr>
      </p:pic>
      <p:pic>
        <p:nvPicPr>
          <p:cNvPr id="15" name="Picture 2" descr="C:\Documents and Settings\polianskyds\Мои документы\Документы\Логотип МСС 2018 векторный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71414"/>
            <a:ext cx="928694" cy="92869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2844" y="2832504"/>
            <a:ext cx="87496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   Водолазы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ФГБУ «Морспасслужба» аттестованы в соответствии с российскими учебными программами: водолазный специалист, водолаз 5, 6, 7 разрядов (водолаз 1, 2, 3 классов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I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-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II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групп специализации водолазных работ), водолаз-резчик,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водолаз-сварщик,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руководитель водолазных работ, руководитель водолазных спусков и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др.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42844" y="3857428"/>
            <a:ext cx="88583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    Так же имеют международно-признанные водолазные квалификации:</a:t>
            </a:r>
            <a:endParaRPr lang="ru-RU" sz="1350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7" name="Picture 3" descr="C:\Documents and Settings\polianskyds\Мои документы\Документы\Презентации\Богдану\Разные фотки\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0232" y="1044186"/>
            <a:ext cx="2340924" cy="1717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8" descr="C:\Documents and Settings\polianskyds\Мои документы\Документы\Презентации\Богдану\Сертификаты водолазы\CERTIFICA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288838"/>
            <a:ext cx="1428760" cy="1928826"/>
          </a:xfrm>
          <a:prstGeom prst="rect">
            <a:avLst/>
          </a:prstGeom>
          <a:noFill/>
        </p:spPr>
      </p:pic>
      <p:pic>
        <p:nvPicPr>
          <p:cNvPr id="19" name="Picture 6" descr="C:\Documents and Settings\polianskyds\Мои документы\Документы\Филиалы\УТЦ\Водолазы\Бернадин В.В водолаз\Vladimir Bernadin Hydratigh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4179099"/>
            <a:ext cx="1500198" cy="1928826"/>
          </a:xfrm>
          <a:prstGeom prst="rect">
            <a:avLst/>
          </a:prstGeom>
          <a:noFill/>
        </p:spPr>
      </p:pic>
      <p:pic>
        <p:nvPicPr>
          <p:cNvPr id="20" name="Picture 9" descr="C:\Documents and Settings\polianskyds\Мои документы\Документы\Презентации\Богдану\Сертификаты водолазы\DIPLO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4357694"/>
            <a:ext cx="1500198" cy="1928802"/>
          </a:xfrm>
          <a:prstGeom prst="rect">
            <a:avLst/>
          </a:prstGeom>
          <a:noFill/>
        </p:spPr>
      </p:pic>
      <p:pic>
        <p:nvPicPr>
          <p:cNvPr id="21" name="Picture 5" descr="C:\Documents and Settings\polianskyds\Мои документы\Документы\Филиалы\УТЦ\Водолазы\Бернадин В.В водолаз\Vladimir Bernadin Certificat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4214818"/>
            <a:ext cx="1357322" cy="185738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22" name="Picture 2" descr="C:\Documents and Settings\polianskyds\Мои документы\Документы\Презентации\Богдану\Сертификаты водолазы\FIRST AI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3504" y="4357694"/>
            <a:ext cx="1428760" cy="1928826"/>
          </a:xfrm>
          <a:prstGeom prst="rect">
            <a:avLst/>
          </a:prstGeom>
          <a:noFill/>
        </p:spPr>
      </p:pic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11"/>
          <a:srcRect l="9937" t="35757" r="78159" b="35757"/>
          <a:stretch>
            <a:fillRect/>
          </a:stretch>
        </p:blipFill>
        <p:spPr bwMode="auto">
          <a:xfrm>
            <a:off x="6357950" y="4143380"/>
            <a:ext cx="1428760" cy="184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2"/>
          <a:srcRect l="9108" t="60767" r="77049" b="8830"/>
          <a:stretch>
            <a:fillRect/>
          </a:stretch>
        </p:blipFill>
        <p:spPr bwMode="auto">
          <a:xfrm>
            <a:off x="7643834" y="4357694"/>
            <a:ext cx="1357322" cy="192882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788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63588" y="152636"/>
            <a:ext cx="8137568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R="0" algn="ctr" eaLnBrk="1" hangingPunct="1"/>
            <a:r>
              <a:rPr lang="ru-RU" b="1" dirty="0" smtClean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Водолазная служба</a:t>
            </a:r>
            <a:endParaRPr lang="ru-RU" b="1" dirty="0">
              <a:solidFill>
                <a:srgbClr val="002D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B97C-D6B2-4E83-B786-F54ABB7ED57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87624" y="548680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5720" y="785794"/>
            <a:ext cx="885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Специалисты имеющие водолазные квалификации Российской Федерации 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808800"/>
              </p:ext>
            </p:extLst>
          </p:nvPr>
        </p:nvGraphicFramePr>
        <p:xfrm>
          <a:off x="214283" y="1285861"/>
          <a:ext cx="8715434" cy="4910260"/>
        </p:xfrm>
        <a:graphic>
          <a:graphicData uri="http://schemas.openxmlformats.org/drawingml/2006/table">
            <a:tbl>
              <a:tblPr/>
              <a:tblGrid>
                <a:gridCol w="565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7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Основные водолазные квалификации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Количество аттестованных специалистов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Водолазный специалист</a:t>
                      </a: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17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Водолаз 7 разряда</a:t>
                      </a: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39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Водолаз 6 разряда</a:t>
                      </a: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21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Водолаз 5 разряда</a:t>
                      </a: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22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Врач водолазной медицины</a:t>
                      </a: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272">
                <a:tc gridSpan="2">
                  <a:txBody>
                    <a:bodyPr/>
                    <a:lstStyle/>
                    <a:p>
                      <a:pPr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104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87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№ п/п</a:t>
                      </a:r>
                      <a:endParaRPr lang="ru-RU" sz="120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Дополнительные водолазные квалификации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Количество аттестованных специалистов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Водолаз </a:t>
                      </a: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сварщик / резчик</a:t>
                      </a: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53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Оператор водолазных барокамер и систем воздуха высокого давления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43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0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Освидетельствование подводной части гидротехнических сооружений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45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Освидетельствование подводной части судов на плаву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47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0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Оператор по обслуживанию водолазных компрессоров и зарядке аппаратов сжатым воздухом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39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4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 Специалист по неразрушающему контролю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17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9" name="Picture 2" descr="C:\Documents and Settings\polianskyds\Мои документы\Документы\Логотип МСС 2018 вектор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14"/>
            <a:ext cx="928694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788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63588" y="152636"/>
            <a:ext cx="8137568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R="0" algn="ctr" eaLnBrk="1" hangingPunct="1"/>
            <a:r>
              <a:rPr lang="ru-RU" b="1" dirty="0" smtClean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Водолазная служба</a:t>
            </a:r>
            <a:endParaRPr lang="ru-RU" b="1" dirty="0">
              <a:solidFill>
                <a:srgbClr val="002D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B97C-D6B2-4E83-B786-F54ABB7ED57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87624" y="548680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2844" y="4838457"/>
            <a:ext cx="885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   Многолетняя практика выполнения подводно-технических работ позволила накопить колоссальный опыт производства водолазных работ. Специалистами службы в подводных условиях выполняются, монтажные/демонтажные и сварочные работы, неразрушающий контроль и контроль качества, плановые и внеплановые подводные освидетельствования и обследования.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1" name="Рисунок 3" descr="C:\Documents and Settings\ххх\Мои документы\Давыдов\ГВС\Выезды_фото_кино\Фото_ЭО_Италия_2005\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4838" y="2577787"/>
            <a:ext cx="2890093" cy="1926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Documents and Settings\polianskyds\Мои документы\Документы\Логотип МСС 2018 векторный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71414"/>
            <a:ext cx="928694" cy="928694"/>
          </a:xfrm>
          <a:prstGeom prst="rect">
            <a:avLst/>
          </a:prstGeom>
          <a:noFill/>
        </p:spPr>
      </p:pic>
      <p:pic>
        <p:nvPicPr>
          <p:cNvPr id="17" name="Picture 3" descr="C:\Documents and Settings\polianskyds\Мои документы\Документы\Презентации\Богдану\Фото водолаы\IMG_09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0824" y="2578486"/>
            <a:ext cx="3071834" cy="1905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 descr="C:\Documents and Settings\polianskyds\Мои документы\Документы\Презентации\Богдану\Фото водолаы\водолаз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916" y="2571064"/>
            <a:ext cx="2714645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42844" y="1184104"/>
            <a:ext cx="88583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   Водолазная служба в составе водолазных судов, судовых и контейнерных водолазных комплексов, мобильных водолазных систем оснащена современной водолазной техникой, имуществом и снаряжением от ведущих мировых производителей: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Kirby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Morgan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Dive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Systems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Inc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.,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Divex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Haux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Life Support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, </a:t>
            </a:r>
            <a:r>
              <a:rPr lang="en-US" sz="1400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Desco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Corporation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и другие производители, признанные Международной ассоциацией морских подрядчиков (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IMCA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).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88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63588" y="152636"/>
            <a:ext cx="8137568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R="0" algn="ctr" eaLnBrk="1" hangingPunct="1"/>
            <a:r>
              <a:rPr lang="ru-RU" b="1" dirty="0" smtClean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Водолазная служба</a:t>
            </a:r>
            <a:endParaRPr lang="ru-RU" b="1" dirty="0">
              <a:solidFill>
                <a:srgbClr val="002D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B97C-D6B2-4E83-B786-F54ABB7ED57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87624" y="548680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2844" y="1167546"/>
            <a:ext cx="885831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      </a:t>
            </a:r>
            <a:r>
              <a:rPr lang="ru-RU" sz="14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ФГБУ «</a:t>
            </a:r>
            <a:r>
              <a:rPr lang="ru-RU" sz="1400" b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Морспасслужба</a:t>
            </a:r>
            <a:r>
              <a:rPr lang="ru-RU" sz="14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» выполняет следующие виды водолазных и подводно-технических работ: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водолазное обследование судов и других </a:t>
            </a:r>
            <a:r>
              <a:rPr lang="ru-RU" sz="1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плавсредств</a:t>
            </a: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на плаву с применением подводной видеосъемки, ультразвуковой </a:t>
            </a:r>
            <a:r>
              <a:rPr lang="ru-RU" sz="1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толщинометрии</a:t>
            </a: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металлоконструкций и дефектов конструкций из любых материалов, с выдачей акта, действительного для предъявления морскому регистру судоходства, Американскому (ABS), Норвежскому (DNV) и Немецкому (GL) регистрам;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обследование и ремонт подводной части опор мостов и путепроводов;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ремонт на плаву подводной части корпуса и </a:t>
            </a:r>
            <a:r>
              <a:rPr lang="ru-RU" sz="1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винто-рулевого</a:t>
            </a: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комплекса судна;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подводная резка и сварка металла, заделка пробоин;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подъем затонувших судов с применением мощных водоотливных автономных средств;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работы по прокладке и ремонту подводных трубопроводов (в том числе, в аварийных случаях, под давлением), прокладке и </a:t>
            </a:r>
            <a:r>
              <a:rPr lang="ru-RU" sz="1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замыву</a:t>
            </a: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силовых кабелей;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подводно-технические работы на водозаборных сооружениях;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ремонтные и аварийные работы на гидротехнических сооружениях в портах, морских нефтепромыслах, заводах и т.п.;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подводная экспертная диагностика подводных переходов </a:t>
            </a:r>
            <a:r>
              <a:rPr lang="ru-RU" sz="1400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газонефтепродуктопроводов</a:t>
            </a: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монтаж и демонтаж протекторов (анодов), замеры потенциала катодной защиты на трубопроводах, нефтедобывающих платформах, коффердамах, и других подводных объектах;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подводное освидетельствование буровых нефтегазодобывающих платформ;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подводное соединение промысловых трубопроводов с добычными платформами;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измерение под водой толщин металла;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206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осмотр и неразрушающий контроль состояния подводных скважин, сооружений, затонувших объектов.</a:t>
            </a:r>
          </a:p>
        </p:txBody>
      </p:sp>
      <p:pic>
        <p:nvPicPr>
          <p:cNvPr id="7" name="Picture 2" descr="C:\Documents and Settings\polianskyds\Мои документы\Документы\Логотип МСС 2018 вектор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14"/>
            <a:ext cx="928694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788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63588" y="152636"/>
            <a:ext cx="813756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R="0" algn="ctr" eaLnBrk="1" hangingPunct="1"/>
            <a:r>
              <a:rPr lang="ru-RU" b="1" dirty="0" smtClean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Водолазное оборудование и </a:t>
            </a:r>
            <a:br>
              <a:rPr lang="ru-RU" b="1" dirty="0" smtClean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2D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средства обеспечения водолазных спусков </a:t>
            </a:r>
            <a:endParaRPr lang="ru-RU" b="1" dirty="0">
              <a:solidFill>
                <a:srgbClr val="002D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B97C-D6B2-4E83-B786-F54ABB7ED57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14414" y="785794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142976" y="857232"/>
            <a:ext cx="7858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Водолазные станции быстрого развертывания (ВСБР)</a:t>
            </a:r>
            <a:endParaRPr lang="ru-RU" sz="1600" b="1" u="sng" dirty="0">
              <a:solidFill>
                <a:schemeClr val="accent2">
                  <a:lumMod val="50000"/>
                </a:schemeClr>
              </a:solidFill>
              <a:latin typeface="Book Antiqua" pitchFamily="18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Documents and Settings\polianskyds\Мои документы\Документы\Презентации\Богдану\ВСБР\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857364"/>
            <a:ext cx="1143008" cy="10001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6" name="Picture 6" descr="C:\Documents and Settings\polianskyds\Мои документы\Документы\Презентации\Богдану\ВСБР\IMG_51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3929066"/>
            <a:ext cx="1143008" cy="96253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5123" name="Picture 3" descr="C:\Documents and Settings\polianskyds\Мои документы\Документы\Презентации\Богдану\ВСБР\vsbr3_s_ballonom-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928934"/>
            <a:ext cx="1500198" cy="9286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5125" name="Picture 5" descr="C:\Documents and Settings\polianskyds\Мои документы\Документы\Потребность в закупках\LARS\Фото приемки\20171003_1524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929198"/>
            <a:ext cx="1928826" cy="135732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142844" y="3903653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ВСБР-4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предназначена для развертывания водолазного поста при выполнении аварийно-спасательных работ и обеспечивает подачу воздуха в количестве, обеспечивающем одновременную работу двух водолазов на глубинах до 60 метров с легочной вентиляцией до 120 л/мин (при давлении на входе не менее 50 кгс/см2). 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42844" y="1759383"/>
            <a:ext cx="75724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ВСБР-2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 предназначена для экстренного развертывания водолазного поста при выполнении аварийно-спасательных работ. Так же ВСБР-2 может использоваться в качестве мобильной водолазной станции для выполнения водолазных работ на глубинах до 40 м при использовании дополнительных источников воздуха. Станции ВСБР-2 рассчитана на обеспечение одного водолаза.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14480" y="2928934"/>
            <a:ext cx="71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ВСБР-3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предназначена для экстренного развертывания водолазного поста при выполнении аварийно-спасательных работ, для хранения, транспортирования и подачи сжатого воздуха для обеспечения дыхания водолаза при выполнении работ на глубинах до 60 м. рассчитана на обеспечение одного водолаза.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43108" y="4857760"/>
            <a:ext cx="67151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Система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Pommec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Scuba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с четырьмя сменными баллонами предназначена для развертывания водолазного поста при выполнении аварийно-спасательных работ и обеспечивает подачу воздуха в количестве, обеспечивающем одновременную работу двух водолазов на глубинах до 60 метров. Также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Pommec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Scuba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оборудована средствами связи и  системой видео- и фото- фиксации водолазных спусков и регистрирования данных.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14282" y="1214422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      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На оснащении водолазной службы находятся 17-ть водолазных станций быстрого развертывания различных типов .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7" name="Picture 2" descr="C:\Documents and Settings\polianskyds\Мои документы\Документы\Логотип МСС 2018 векторный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71414"/>
            <a:ext cx="928694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788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16208</TotalTime>
  <Words>1908</Words>
  <Application>Microsoft Office PowerPoint</Application>
  <PresentationFormat>Экран (4:3)</PresentationFormat>
  <Paragraphs>407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Book Antiqua</vt:lpstr>
      <vt:lpstr>Calibri</vt:lpstr>
      <vt:lpstr>Calibri Light</vt:lpstr>
      <vt:lpstr>Times New Roman</vt:lpstr>
      <vt:lpstr>Wingdings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fedchenko</dc:creator>
  <cp:lastModifiedBy>Денис Полянский</cp:lastModifiedBy>
  <cp:revision>578</cp:revision>
  <cp:lastPrinted>2018-01-17T11:56:24Z</cp:lastPrinted>
  <dcterms:created xsi:type="dcterms:W3CDTF">2010-02-11T08:50:18Z</dcterms:created>
  <dcterms:modified xsi:type="dcterms:W3CDTF">2022-08-26T07:46:26Z</dcterms:modified>
</cp:coreProperties>
</file>