
<file path=[Content_Types].xml><?xml version="1.0" encoding="utf-8"?>
<Types xmlns="http://schemas.openxmlformats.org/package/2006/content-types">
  <Default Extension="xlsx" ContentType="application/vnd.openxmlformats-officedocument.spreadsheetml.sheet"/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6.xml" ContentType="application/vnd.openxmlformats-officedocument.presentationml.slideLayout+xml"/>
  <Override PartName="/ppt/charts/style1.xml" ContentType="application/vnd.ms-office.chartstyl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charts/colors1.xml" ContentType="application/vnd.ms-office.chartcolorstyle+xml"/>
  <Override PartName="/ppt/charts/chart1.xml" ContentType="application/vnd.openxmlformats-officedocument.drawingml.chart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 showSpecialPlsOnTitleSld="0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6858000" type="screen4x3"/>
  <p:notesSz cx="9144000" cy="6858000"/>
  <p:defaultTextStyle>
    <a:defPPr>
      <a:defRPr lang="ru-RU"/>
    </a:defPPr>
    <a:lvl1pPr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+mn-cs"/>
      </a:defRPr>
    </a:lvl1pPr>
    <a:lvl2pPr marL="457200"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+mn-cs"/>
      </a:defRPr>
    </a:lvl2pPr>
    <a:lvl3pPr marL="914400"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+mn-cs"/>
      </a:defRPr>
    </a:lvl3pPr>
    <a:lvl4pPr marL="1371600"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+mn-cs"/>
      </a:defRPr>
    </a:lvl4pPr>
    <a:lvl5pPr marL="1828800"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+mn-cs"/>
      </a:defRPr>
    </a:lvl5pPr>
    <a:lvl6pPr marL="2286000" algn="l" defTabSz="914400">
      <a:defRPr>
        <a:solidFill>
          <a:schemeClr val="tx1"/>
        </a:solidFill>
        <a:latin typeface="Arial"/>
        <a:ea typeface="+mn-ea"/>
        <a:cs typeface="+mn-cs"/>
      </a:defRPr>
    </a:lvl6pPr>
    <a:lvl7pPr marL="2743200" algn="l" defTabSz="914400">
      <a:defRPr>
        <a:solidFill>
          <a:schemeClr val="tx1"/>
        </a:solidFill>
        <a:latin typeface="Arial"/>
        <a:ea typeface="+mn-ea"/>
        <a:cs typeface="+mn-cs"/>
      </a:defRPr>
    </a:lvl7pPr>
    <a:lvl8pPr marL="3200400" algn="l" defTabSz="914400">
      <a:defRPr>
        <a:solidFill>
          <a:schemeClr val="tx1"/>
        </a:solidFill>
        <a:latin typeface="Arial"/>
        <a:ea typeface="+mn-ea"/>
        <a:cs typeface="+mn-cs"/>
      </a:defRPr>
    </a:lvl8pPr>
    <a:lvl9pPr marL="3657600" algn="l" defTabSz="914400">
      <a:defRPr>
        <a:solidFill>
          <a:schemeClr val="tx1"/>
        </a:solidFill>
        <a:latin typeface="Arial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presProps" Target="presProps.xml" /><Relationship Id="rId19" Type="http://schemas.openxmlformats.org/officeDocument/2006/relationships/tableStyles" Target="tableStyles.xml" /><Relationship Id="rId20" Type="http://schemas.openxmlformats.org/officeDocument/2006/relationships/viewProps" Target="viewProps.xml" /></Relationships>
</file>

<file path=ppt/charts/_rels/chart1.xml.rels><?xml version="1.0" encoding="UTF-8" standalone="yes"?><Relationships xmlns="http://schemas.openxmlformats.org/package/2006/relationships"><Relationship Id="rId1" Type="http://schemas.microsoft.com/office/2011/relationships/chartStyle" Target="style1.xml" /><Relationship Id="rId2" Type="http://schemas.microsoft.com/office/2011/relationships/chartColorStyle" Target="colors1.xml" /><Relationship Id="rId3" Type="http://schemas.openxmlformats.org/officeDocument/2006/relationships/package" Target="../embeddings/Microsoft_Excel_Worksheet1.xlsx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4="http://schemas.microsoft.com/office/drawing/2007/8/2/chart">
  <c:date1904 val="0"/>
  <c:lang val="ru-RU"/>
  <c:roundedCorners val="0"/>
  <mc:AlternateContent>
    <mc:Choice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 xml:space="preserve">Выполнено по договорам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Лист1!$B$1:$D$1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Лист1!$B$2:$D$2</c:f>
              <c:numCache>
                <c:formatCode xml:space="preserve">_("₽"* #,##0.00_);_("₽"* \(#,##0.00\);_("₽"* "-"??_);_(@_)</c:formatCode>
                <c:ptCount val="3"/>
                <c:pt idx="0">
                  <c:v>586139025</c:v>
                </c:pt>
                <c:pt idx="1">
                  <c:v>585613123</c:v>
                </c:pt>
                <c:pt idx="2">
                  <c:v>4444621226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 xml:space="preserve">расходы на субподрядчиков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Лист1!$B$1:$D$1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Лист1!$B$3:$D$3</c:f>
              <c:numCache>
                <c:formatCode xml:space="preserve">_("₽"* #,##0.00_);_("₽"* \(#,##0.00\);_("₽"* "-"??_);_(@_)</c:formatCode>
                <c:ptCount val="3"/>
                <c:pt idx="0">
                  <c:v>175154989</c:v>
                </c:pt>
                <c:pt idx="1">
                  <c:v>301426981</c:v>
                </c:pt>
                <c:pt idx="2">
                  <c:v>3213408981</c:v>
                </c:pt>
              </c:numCache>
            </c:numRef>
          </c:val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 xml:space="preserve">актив ФГБУ Морспасслужба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Лист1!$B$1:$D$1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Лист1!$B$4:$D$4</c:f>
              <c:numCache>
                <c:formatCode xml:space="preserve">_("₽"* #,##0.00_);_("₽"* \(#,##0.00\);_("₽"* "-"??_);_(@_)</c:formatCode>
                <c:ptCount val="3"/>
                <c:pt idx="0">
                  <c:v>410984036</c:v>
                </c:pt>
                <c:pt idx="1">
                  <c:v>284186142</c:v>
                </c:pt>
                <c:pt idx="2">
                  <c:v>1231212245</c:v>
                </c:pt>
              </c:numCache>
            </c:numRef>
          </c:val>
        </c:ser>
        <c:dLbls>
          <c:showBubbleSize val="0"/>
          <c:showCatName val="0"/>
          <c:showLeaderLines val="0"/>
          <c:showLegendKey val="0"/>
          <c:showPercent val="0"/>
          <c:showSerName val="0"/>
          <c:showVal val="0"/>
        </c:dLbls>
        <c:gapWidth val="219"/>
        <c:overlap val="-27"/>
        <c:axId val="509969416"/>
        <c:axId val="509970400"/>
      </c:barChart>
      <c:catAx>
        <c:axId val="509969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 bwMode="auto">
          <a:prstGeom prst="rect">
            <a:avLst/>
          </a:prstGeom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9970400"/>
        <c:crosses val="autoZero"/>
        <c:crossesAt val="0"/>
        <c:auto val="1"/>
        <c:lblAlgn val="ctr"/>
        <c:lblOffset val="100"/>
        <c:noMultiLvlLbl val="0"/>
      </c:catAx>
      <c:valAx>
        <c:axId val="509970400"/>
        <c:scaling>
          <c:orientation val="minMax"/>
        </c:scaling>
        <c:delete val="0"/>
        <c:axPos val="l"/>
        <c:majorGridlines>
          <c:spPr bwMode="auto">
            <a:prstGeom prst="rect">
              <a:avLst/>
            </a:prstGeom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₽&quot;* #,##0.00_);_(&quot;₽&quot;* \(#,##0.00\);_(&quot;₽&quot;* &quot;-&quot;??_);_(@_)" sourceLinked="1"/>
        <c:majorTickMark val="none"/>
        <c:minorTickMark val="none"/>
        <c:tickLblPos val="nextTo"/>
        <c:spPr bwMode="auto">
          <a:prstGeom prst="rect">
            <a:avLst/>
          </a:prstGeom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9969416"/>
        <c:crosses val="autoZero"/>
        <c:crossBetween val="between"/>
      </c:valAx>
      <c:spPr bwMode="auto">
        <a:prstGeom prst="rect">
          <a:avLst/>
        </a:prstGeom>
        <a:noFill/>
        <a:ln>
          <a:noFill/>
        </a:ln>
        <a:effectLst/>
      </c:spPr>
    </c:plotArea>
    <c:legend>
      <c:legendPos val="b"/>
      <c:layout/>
      <c:overlay val="0"/>
      <c:spPr bwMode="auto">
        <a:prstGeom prst="rect">
          <a:avLst/>
        </a:prstGeom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 bwMode="auto">
    <a:xfrm>
      <a:off x="1115616" y="1050995"/>
      <a:ext cx="7056784" cy="4898285"/>
    </a:xfrm>
    <a:prstGeom prst="rect">
      <a:avLst/>
    </a:prstGeom>
    <a:solidFill>
      <a:schemeClr val="bg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 bwMode="auto">
      <a:prstGeom prst="rect">
        <a:avLst/>
      </a:prstGeom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 bwMode="auto">
      <a:prstGeom prst="rect">
        <a:avLst/>
      </a:prstGeom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ln w="9525">
        <a:solidFill>
          <a:schemeClr val="phClr"/>
        </a:solidFill>
      </a:ln>
    </cs:spPr>
  </cs:dataPointMarker>
  <cs:dataPointWireframe>
    <cs:lnRef idx="0">
      <cs:styleClr val="auto"/>
    </cs:lnRef>
    <cs:fillRef idx="1"/>
    <cs:effectRef idx="0"/>
    <cs:fontRef idx="minor">
      <a:schemeClr val="tx1"/>
    </cs:fontRef>
    <cs:spPr bwMode="auto">
      <a:prstGeom prst="rect">
        <a:avLst/>
      </a:prstGeom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dataTable>
  <cs:downBar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/>
  </cs:seriesAxis>
  <cs:series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spc="0"/>
  </cs:title>
  <cs:trendline>
    <cs:lnRef idx="0">
      <cs:styleClr val="auto"/>
    </cs:lnRef>
    <cs:fillRef idx="0"/>
    <cs:effectRef idx="0"/>
    <cs:fontRef idx="minor">
      <a:schemeClr val="tx1"/>
    </cs:fontRef>
    <cs:spPr bwMode="auto">
      <a:prstGeom prst="rect">
        <a:avLst/>
      </a:prstGeom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wall>
  <cs:dataPointMarkerLayout symbol="circle" size="5"/>
</cs:chartStyle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itle" userDrawn="1">
  <p:cSld name="Титульный слайд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Заголовок 8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>
            <a:off x="533400" y="1371600"/>
            <a:ext cx="7851648" cy="1828800"/>
          </a:xfrm>
          <a:prstGeom prst="rect">
            <a:avLst/>
          </a:prstGeom>
          <a:ln>
            <a:noFill/>
          </a:ln>
        </p:spPr>
        <p:txBody>
          <a:bodyPr tIns="0" rIns="18288">
            <a:normAutofit/>
          </a:bodyPr>
          <a:lstStyle>
            <a:lvl1pPr algn="r">
              <a:spcBef>
                <a:spcPts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7" name="Подзаголовок 16" hidden="0"/>
          <p:cNvSpPr>
            <a:spLocks noGrp="1"/>
          </p:cNvSpPr>
          <p:nvPr isPhoto="0" userDrawn="0">
            <p:ph type="subTitle" idx="1" hasCustomPrompt="0"/>
          </p:nvPr>
        </p:nvSpPr>
        <p:spPr bwMode="auto">
          <a:xfrm>
            <a:off x="533400" y="3228536"/>
            <a:ext cx="7854696" cy="1752599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29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46FD573D-A3E7-4180-A6C4-88A1CC714EE5}" type="datetime1">
              <a:rPr lang="ru-RU"/>
              <a:t/>
            </a:fld>
            <a:endParaRPr lang="ru-RU"/>
          </a:p>
        </p:txBody>
      </p:sp>
      <p:sp>
        <p:nvSpPr>
          <p:cNvPr id="5" name="Нижний колонтитул 18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201546B5-AE80-42F1-B55B-7089292934F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vertTx" userDrawn="1">
  <p:cSld name="Заголовок и вертикальный текс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9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88DE511A-5F55-4C22-9046-E3B2198AEF7C}" type="datetime1">
              <a:rPr lang="ru-RU"/>
              <a:t/>
            </a:fld>
            <a:endParaRPr lang="ru-RU"/>
          </a:p>
        </p:txBody>
      </p:sp>
      <p:sp>
        <p:nvSpPr>
          <p:cNvPr id="5" name="Нижний колонтитул 21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D857C708-CA25-485B-8C69-6657DF6CB94F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vertTitleAndTx" userDrawn="1">
  <p:cSld name="Вертикальный заголовок и текс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 hidden="0"/>
          <p:cNvSpPr>
            <a:spLocks noGrp="1"/>
          </p:cNvSpPr>
          <p:nvPr isPhoto="0" userDrawn="0">
            <p:ph type="title" orient="vert" hasCustomPrompt="0"/>
          </p:nvPr>
        </p:nvSpPr>
        <p:spPr bwMode="auto">
          <a:xfrm>
            <a:off x="6629400" y="914400"/>
            <a:ext cx="2057400" cy="5211763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>
          <a:xfrm>
            <a:off x="457200" y="914400"/>
            <a:ext cx="6019800" cy="5211763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9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A89F3B58-2D98-4B33-AAEC-865B0CA864CE}" type="datetime1">
              <a:rPr lang="ru-RU"/>
              <a:t/>
            </a:fld>
            <a:endParaRPr lang="ru-RU"/>
          </a:p>
        </p:txBody>
      </p:sp>
      <p:sp>
        <p:nvSpPr>
          <p:cNvPr id="5" name="Нижний колонтитул 21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279B5543-4866-4FAF-80B1-74D57A3B4CA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obj" userDrawn="1">
  <p:cSld name="Заголовок и объек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9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7D5E364F-11AD-4681-A567-39607E22335D}" type="datetime1">
              <a:rPr lang="ru-RU"/>
              <a:t/>
            </a:fld>
            <a:endParaRPr lang="ru-RU"/>
          </a:p>
        </p:txBody>
      </p:sp>
      <p:sp>
        <p:nvSpPr>
          <p:cNvPr id="5" name="Нижний колонтитул 21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8E7D30C5-885A-4A67-97A6-F6A6B855528E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secHead" userDrawn="1">
  <p:cSld name="Заголовок раздела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530352" y="1316736"/>
            <a:ext cx="7772400" cy="1362455"/>
          </a:xfrm>
          <a:prstGeom prst="rect">
            <a:avLst/>
          </a:prstGeom>
          <a:ln>
            <a:noFill/>
          </a:ln>
        </p:spPr>
        <p:txBody>
          <a:bodyPr tIns="0">
            <a:noAutofit/>
          </a:bodyPr>
          <a:lstStyle>
            <a:lvl1pPr algn="l">
              <a:spcBef>
                <a:spcPts val="0"/>
              </a:spcBef>
              <a:buNone/>
              <a:defRPr lang="en-US" sz="5600" b="1" cap="none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87E15FD9-CDEA-43EE-B393-048C174797A1}" type="datetime1">
              <a:rPr lang="ru-RU"/>
              <a:t/>
            </a:fld>
            <a:endParaRPr lang="ru-RU"/>
          </a:p>
        </p:txBody>
      </p:sp>
      <p:sp>
        <p:nvSpPr>
          <p:cNvPr id="5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0FE9D1F5-A0A9-4EF0-89C8-7A8ABAA69BC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woObj" userDrawn="1">
  <p:cSld name="Два объекта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70408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 hidden="0"/>
          <p:cNvSpPr>
            <a:spLocks noGrp="1"/>
          </p:cNvSpPr>
          <p:nvPr isPhoto="0" userDrawn="0">
            <p:ph sz="half" idx="1" hasCustomPrompt="0"/>
          </p:nvPr>
        </p:nvSpPr>
        <p:spPr bwMode="auto"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9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70098C1A-FF24-4098-8124-27173429C19E}" type="datetime1">
              <a:rPr lang="ru-RU"/>
              <a:t/>
            </a:fld>
            <a:endParaRPr lang="ru-RU"/>
          </a:p>
        </p:txBody>
      </p:sp>
      <p:sp>
        <p:nvSpPr>
          <p:cNvPr id="6" name="Нижний колонтитул 21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5B09E04D-CD9D-491D-BD17-2A648C20331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woTxTwoObj" userDrawn="1">
  <p:cSld name="Сравнение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Текст 3" hidden="0"/>
          <p:cNvSpPr>
            <a:spLocks noGrp="1"/>
          </p:cNvSpPr>
          <p:nvPr isPhoto="0" userDrawn="0">
            <p:ph type="body" sz="half" idx="3" hasCustomPrompt="0"/>
          </p:nvPr>
        </p:nvSpPr>
        <p:spPr bwMode="auto"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Содержимое 4" hidden="0"/>
          <p:cNvSpPr>
            <a:spLocks noGrp="1"/>
          </p:cNvSpPr>
          <p:nvPr isPhoto="0" userDrawn="0">
            <p:ph sz="quarter" idx="2" hasCustomPrompt="0"/>
          </p:nvPr>
        </p:nvSpPr>
        <p:spPr bwMode="auto"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 hidden="0"/>
          <p:cNvSpPr>
            <a:spLocks noGrp="1"/>
          </p:cNvSpPr>
          <p:nvPr isPhoto="0" userDrawn="0">
            <p:ph sz="quarter" idx="4" hasCustomPrompt="0"/>
          </p:nvPr>
        </p:nvSpPr>
        <p:spPr bwMode="auto"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9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0D0C12BD-ADFF-4F16-AB83-C867C985E20B}" type="datetime1">
              <a:rPr lang="ru-RU"/>
              <a:t/>
            </a:fld>
            <a:endParaRPr lang="ru-RU"/>
          </a:p>
        </p:txBody>
      </p:sp>
      <p:sp>
        <p:nvSpPr>
          <p:cNvPr id="8" name="Нижний колонтитул 21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3294AA4E-054C-478A-92AF-038E9CB3584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itleOnly" userDrawn="1">
  <p:cSld name="Только заголовок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704088"/>
            <a:ext cx="8305800" cy="1143000"/>
          </a:xfrm>
        </p:spPr>
        <p:txBody>
          <a:bodyPr>
            <a:normAutofit/>
          </a:bodyPr>
          <a:lstStyle>
            <a:lvl1pPr algn="l">
              <a:spcBef>
                <a:spcPts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9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3E2E9A33-F4C3-47C7-8558-C3A7EAD456B9}" type="datetime1">
              <a:rPr lang="ru-RU"/>
              <a:t/>
            </a:fld>
            <a:endParaRPr lang="ru-RU"/>
          </a:p>
        </p:txBody>
      </p:sp>
      <p:sp>
        <p:nvSpPr>
          <p:cNvPr id="4" name="Нижний колонтитул 21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E61DC93A-B61E-47C6-89FB-A15D3F359DF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blank" userDrawn="1">
  <p:cSld name="Пустой слайд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9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029784C7-54B0-4316-9FC9-83C74D8C4451}" type="datetime1">
              <a:rPr lang="ru-RU"/>
              <a:t/>
            </a:fld>
            <a:endParaRPr lang="ru-RU"/>
          </a:p>
        </p:txBody>
      </p:sp>
      <p:sp>
        <p:nvSpPr>
          <p:cNvPr id="3" name="Нижний колонтитул 21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8082CD7E-0E68-4C87-895F-FAF98C57C25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objTx" userDrawn="1">
  <p:cSld name="Объект с подписью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685800" y="514351"/>
            <a:ext cx="2743200" cy="1162050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 hidden="0"/>
          <p:cNvSpPr>
            <a:spLocks noGrp="1"/>
          </p:cNvSpPr>
          <p:nvPr isPhoto="0" userDrawn="0">
            <p:ph type="body" idx="2" hasCustomPrompt="0"/>
          </p:nvPr>
        </p:nvSpPr>
        <p:spPr bwMode="auto"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Содержимое 3" hidden="0"/>
          <p:cNvSpPr>
            <a:spLocks noGrp="1"/>
          </p:cNvSpPr>
          <p:nvPr isPhoto="0" userDrawn="0">
            <p:ph sz="half" idx="1" hasCustomPrompt="0"/>
          </p:nvPr>
        </p:nvSpPr>
        <p:spPr bwMode="auto"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9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638ECB78-4676-40A9-8D6D-2513D9ADE8D8}" type="datetime1">
              <a:rPr lang="ru-RU"/>
              <a:t/>
            </a:fld>
            <a:endParaRPr lang="ru-RU"/>
          </a:p>
        </p:txBody>
      </p:sp>
      <p:sp>
        <p:nvSpPr>
          <p:cNvPr id="6" name="Нижний колонтитул 21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B53DA419-0552-4618-8A71-4DA3D4B31F1D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picTx" userDrawn="1">
  <p:cSld name="Рисунок с подписью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 hidden="0"/>
          <p:cNvSpPr/>
          <p:nvPr isPhoto="0" userDrawn="0"/>
        </p:nvSpPr>
        <p:spPr bwMode="auto"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kx="100000" sx="98500" sy="100080" rotWithShape="0" algn="tl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5" hidden="0"/>
          <p:cNvSpPr/>
          <p:nvPr isPhoto="0" userDrawn="0"/>
        </p:nvSpPr>
        <p:spPr bwMode="auto"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rotWithShape="0" algn="tl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6" hidden="0"/>
          <p:cNvSpPr/>
          <p:nvPr isPhoto="0" userDrawn="0"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 fill="norm" stroke="1" extrusionOk="0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nstantia"/>
            </a:endParaRPr>
          </a:p>
        </p:txBody>
      </p:sp>
      <p:sp>
        <p:nvSpPr>
          <p:cNvPr id="8" name="Полилиния 7" hidden="0"/>
          <p:cNvSpPr/>
          <p:nvPr isPhoto="0" userDrawn="0"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 fill="norm" stroke="1" extrusionOk="0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nstantia"/>
            </a:endParaRPr>
          </a:p>
        </p:txBody>
      </p:sp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Текст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3" name="Рисунок 2" hidden="0"/>
          <p:cNvSpPr>
            <a:spLocks noGrp="1"/>
          </p:cNvSpPr>
          <p:nvPr isPhoto="0" userDrawn="0">
            <p:ph type="pic" idx="1" hasCustomPrompt="0"/>
          </p:nvPr>
        </p:nvSpPr>
        <p:spPr bwMode="auto"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9" name="Дата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4534B9C1-923D-4431-BF19-83984C884EC3}" type="datetime1">
              <a:rPr lang="ru-RU"/>
              <a:t/>
            </a:fld>
            <a:endParaRPr lang="ru-RU"/>
          </a:p>
        </p:txBody>
      </p:sp>
      <p:sp>
        <p:nvSpPr>
          <p:cNvPr id="10" name="Нижний колонтитул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D39BFC-43C1-4C8B-BC9D-92F61A408196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blipFill>
          <a:blip r:embed="rId13">
            <a:alphaModFix amt="35000"/>
            <a:lum/>
          </a:blip>
          <a:srcRect l="18354" t="0" r="18354" b="0"/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Полилиния 6" hidden="0"/>
          <p:cNvSpPr/>
          <p:nvPr isPhoto="0" userDrawn="0"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 fill="norm" stroke="1" extrusionOk="0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nstantia"/>
            </a:endParaRPr>
          </a:p>
        </p:txBody>
      </p:sp>
      <p:sp>
        <p:nvSpPr>
          <p:cNvPr id="8" name="Полилиния 7" hidden="0"/>
          <p:cNvSpPr/>
          <p:nvPr isPhoto="0" userDrawn="0"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 fill="norm" stroke="1" extrusionOk="0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nstantia"/>
            </a:endParaRPr>
          </a:p>
        </p:txBody>
      </p:sp>
      <p:sp>
        <p:nvSpPr>
          <p:cNvPr id="1028" name="Заголовок 8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/>
          </a:bodyPr>
          <a:lstStyle/>
          <a:p>
            <a:pPr lvl="0"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9" name="Текст 29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Дата 9" hidden="0"/>
          <p:cNvSpPr>
            <a:spLocks noGrp="1"/>
          </p:cNvSpPr>
          <p:nvPr isPhoto="0" userDrawn="0">
            <p:ph type="dt" sz="half" idx="2" hasCustomPrompt="0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4F03A5D-3477-459F-852C-2AAE04A150C5}" type="datetime1">
              <a:rPr lang="ru-RU"/>
              <a:t/>
            </a:fld>
            <a:endParaRPr lang="ru-RU"/>
          </a:p>
        </p:txBody>
      </p:sp>
      <p:sp>
        <p:nvSpPr>
          <p:cNvPr id="22" name="Нижний колонтитул 21" hidden="0"/>
          <p:cNvSpPr>
            <a:spLocks noGrp="1"/>
          </p:cNvSpPr>
          <p:nvPr isPhoto="0" userDrawn="0">
            <p:ph type="ftr" sz="quarter" idx="3" hasCustomPrompt="0"/>
          </p:nvPr>
        </p:nvSpPr>
        <p:spPr bwMode="auto"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/>
          </a:bodyPr>
          <a:lstStyle>
            <a:lvl1pPr>
              <a:defRPr sz="1200">
                <a:solidFill>
                  <a:srgbClr val="045C75"/>
                </a:solidFill>
                <a:latin typeface="Constanti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 hidden="0"/>
          <p:cNvSpPr>
            <a:spLocks noGrp="1"/>
          </p:cNvSpPr>
          <p:nvPr isPhoto="0" userDrawn="0">
            <p:ph type="sldNum" sz="quarter" idx="4" hasCustomPrompt="0"/>
          </p:nvPr>
        </p:nvSpPr>
        <p:spPr bwMode="auto"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C28F752-CB3A-41C6-A0E1-41AC79FBD940}" type="slidenum">
              <a:rPr lang="ru-RU"/>
              <a:t/>
            </a:fld>
            <a:endParaRPr lang="ru-RU"/>
          </a:p>
        </p:txBody>
      </p:sp>
      <p:grpSp>
        <p:nvGrpSpPr>
          <p:cNvPr id="1033" name="Группа 1" hidden="0"/>
          <p:cNvGrpSpPr/>
          <p:nvPr isPhoto="0" userDrawn="0"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 hidden="0"/>
            <p:cNvSpPr/>
            <p:nvPr isPhoto="0" userDrawn="0"/>
          </p:nvSpPr>
          <p:spPr bwMode="auto">
            <a:xfrm rot="21435691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 fill="norm" stroke="1" extrusionOk="0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16000">
                    <a:schemeClr val="accent2">
                      <a:shade val="75000"/>
                      <a:alpha val="56000"/>
                    </a:schemeClr>
                  </a:gs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nstantia"/>
              </a:endParaRPr>
            </a:p>
          </p:txBody>
        </p:sp>
        <p:sp>
          <p:nvSpPr>
            <p:cNvPr id="13" name="Полилиния 12" hidden="0"/>
            <p:cNvSpPr/>
            <p:nvPr isPhoto="0" userDrawn="0"/>
          </p:nvSpPr>
          <p:spPr bwMode="auto">
            <a:xfrm rot="21435691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 fill="norm" stroke="1" extrusionOk="0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33000">
                    <a:schemeClr val="accent2">
                      <a:alpha val="56000"/>
                    </a:schemeClr>
                  </a:gs>
                  <a:gs pos="44000">
                    <a:schemeClr val="accent1"/>
                  </a:gs>
                  <a:gs pos="74000">
                    <a:schemeClr val="accent4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nstantia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1"/>
  <p:txStyles>
    <p:titleStyle>
      <a:lvl1pPr algn="l">
        <a:spcBef>
          <a:spcPts val="0"/>
        </a:spcBef>
        <a:spcAft>
          <a:spcPts val="0"/>
        </a:spcAft>
        <a:defRPr sz="5000">
          <a:solidFill>
            <a:schemeClr val="tx2"/>
          </a:solidFill>
          <a:latin typeface="+mj-lt"/>
          <a:ea typeface="+mj-ea"/>
          <a:cs typeface="+mj-cs"/>
        </a:defRPr>
      </a:lvl1pPr>
      <a:lvl2pPr algn="l">
        <a:spcBef>
          <a:spcPts val="0"/>
        </a:spcBef>
        <a:spcAft>
          <a:spcPts val="0"/>
        </a:spcAft>
        <a:defRPr sz="5000">
          <a:solidFill>
            <a:schemeClr val="tx2"/>
          </a:solidFill>
          <a:latin typeface="Calibri"/>
        </a:defRPr>
      </a:lvl2pPr>
      <a:lvl3pPr algn="l">
        <a:spcBef>
          <a:spcPts val="0"/>
        </a:spcBef>
        <a:spcAft>
          <a:spcPts val="0"/>
        </a:spcAft>
        <a:defRPr sz="5000">
          <a:solidFill>
            <a:schemeClr val="tx2"/>
          </a:solidFill>
          <a:latin typeface="Calibri"/>
        </a:defRPr>
      </a:lvl3pPr>
      <a:lvl4pPr algn="l">
        <a:spcBef>
          <a:spcPts val="0"/>
        </a:spcBef>
        <a:spcAft>
          <a:spcPts val="0"/>
        </a:spcAft>
        <a:defRPr sz="5000">
          <a:solidFill>
            <a:schemeClr val="tx2"/>
          </a:solidFill>
          <a:latin typeface="Calibri"/>
        </a:defRPr>
      </a:lvl4pPr>
      <a:lvl5pPr algn="l">
        <a:spcBef>
          <a:spcPts val="0"/>
        </a:spcBef>
        <a:spcAft>
          <a:spcPts val="0"/>
        </a:spcAft>
        <a:defRPr sz="5000">
          <a:solidFill>
            <a:schemeClr val="tx2"/>
          </a:solidFill>
          <a:latin typeface="Calibri"/>
        </a:defRPr>
      </a:lvl5pPr>
      <a:lvl6pPr marL="457200" algn="l">
        <a:spcBef>
          <a:spcPts val="0"/>
        </a:spcBef>
        <a:spcAft>
          <a:spcPts val="0"/>
        </a:spcAft>
        <a:defRPr sz="5000">
          <a:solidFill>
            <a:schemeClr val="tx2"/>
          </a:solidFill>
          <a:latin typeface="Calibri"/>
        </a:defRPr>
      </a:lvl6pPr>
      <a:lvl7pPr marL="914400" algn="l">
        <a:spcBef>
          <a:spcPts val="0"/>
        </a:spcBef>
        <a:spcAft>
          <a:spcPts val="0"/>
        </a:spcAft>
        <a:defRPr sz="5000">
          <a:solidFill>
            <a:schemeClr val="tx2"/>
          </a:solidFill>
          <a:latin typeface="Calibri"/>
        </a:defRPr>
      </a:lvl7pPr>
      <a:lvl8pPr marL="1371600" algn="l">
        <a:spcBef>
          <a:spcPts val="0"/>
        </a:spcBef>
        <a:spcAft>
          <a:spcPts val="0"/>
        </a:spcAft>
        <a:defRPr sz="5000">
          <a:solidFill>
            <a:schemeClr val="tx2"/>
          </a:solidFill>
          <a:latin typeface="Calibri"/>
        </a:defRPr>
      </a:lvl8pPr>
      <a:lvl9pPr marL="1828800" algn="l">
        <a:spcBef>
          <a:spcPts val="0"/>
        </a:spcBef>
        <a:spcAft>
          <a:spcPts val="0"/>
        </a:spcAft>
        <a:defRPr sz="5000">
          <a:solidFill>
            <a:schemeClr val="tx2"/>
          </a:solidFill>
          <a:latin typeface="Calibri"/>
        </a:defRPr>
      </a:lvl9pPr>
    </p:titleStyle>
    <p:bodyStyle>
      <a:lvl1pPr marL="273050" indent="-273050" algn="l">
        <a:spcBef>
          <a:spcPts val="0"/>
        </a:spcBef>
        <a:spcAft>
          <a:spcPts val="0"/>
        </a:spcAft>
        <a:buClr>
          <a:srgbClr val="0BD0D9"/>
        </a:buClr>
        <a:buSzPct val="95000"/>
        <a:buFont typeface="Wingdings 2"/>
        <a:buChar char="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>
        <a:spcBef>
          <a:spcPts val="0"/>
        </a:spcBef>
        <a:spcAft>
          <a:spcPts val="0"/>
        </a:spcAft>
        <a:buClr>
          <a:schemeClr val="accent1"/>
        </a:buClr>
        <a:buSzPct val="85000"/>
        <a:buFont typeface="Wingdings 2"/>
        <a:buChar char="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>
        <a:spcBef>
          <a:spcPts val="0"/>
        </a:spcBef>
        <a:spcAft>
          <a:spcPts val="0"/>
        </a:spcAft>
        <a:buClr>
          <a:schemeClr val="accent2"/>
        </a:buClr>
        <a:buSzPct val="70000"/>
        <a:buFont typeface="Wingdings 2"/>
        <a:buChar char=""/>
        <a:defRPr sz="21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>
        <a:spcBef>
          <a:spcPts val="0"/>
        </a:spcBef>
        <a:spcAft>
          <a:spcPts val="0"/>
        </a:spcAft>
        <a:buClr>
          <a:srgbClr val="0BD0D9"/>
        </a:buClr>
        <a:buSzPct val="65000"/>
        <a:buFont typeface="Wingdings 2"/>
        <a:buChar char="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>
        <a:spcBef>
          <a:spcPts val="0"/>
        </a:spcBef>
        <a:spcAft>
          <a:spcPts val="0"/>
        </a:spcAft>
        <a:buClr>
          <a:srgbClr val="10CF9B"/>
        </a:buClr>
        <a:buSzPct val="65000"/>
        <a:buFont typeface="Wingdings 2"/>
        <a:buChar char="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>
        <a:spcBef>
          <a:spcPts val="0"/>
        </a:spcBef>
        <a:buClr>
          <a:schemeClr val="accent5"/>
        </a:buClr>
        <a:buSzPct val="80000"/>
        <a:buFont typeface="Wingdings 2"/>
        <a:buChar char="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>
        <a:spcBef>
          <a:spcPts val="0"/>
        </a:spcBef>
        <a:buClr>
          <a:schemeClr val="accent6"/>
        </a:buClr>
        <a:buSzPct val="80000"/>
        <a:buFont typeface="Wingdings 2"/>
        <a:buChar char=""/>
        <a:defRPr sz="16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>
        <a:spcBef>
          <a:spcPts val="0"/>
        </a:spcBef>
        <a:buClr>
          <a:schemeClr val="tx2"/>
        </a:buClr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>
        <a:spcBef>
          <a:spcPts val="0"/>
        </a:spcBef>
        <a:buClr>
          <a:schemeClr val="tx2"/>
        </a:buClr>
        <a:buFontTx/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 algn="l"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743200" algn="l"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200400" algn="l"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657600" algn="l">
        <a:defRPr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6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../media/image30.png"/><Relationship Id="rId4" Type="http://schemas.openxmlformats.org/officeDocument/2006/relationships/image" Target="../media/image31.jpg"/><Relationship Id="rId5" Type="http://schemas.openxmlformats.org/officeDocument/2006/relationships/image" Target="../media/image32.jpg"/><Relationship Id="rId6" Type="http://schemas.openxmlformats.org/officeDocument/2006/relationships/image" Target="../media/image33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5" Type="http://schemas.openxmlformats.org/officeDocument/2006/relationships/image" Target="../media/image36.jpg"/><Relationship Id="rId6" Type="http://schemas.openxmlformats.org/officeDocument/2006/relationships/image" Target="../media/image37.jpg"/><Relationship Id="rId7" Type="http://schemas.openxmlformats.org/officeDocument/2006/relationships/image" Target="../media/image38.jpg"/><Relationship Id="rId8" Type="http://schemas.openxmlformats.org/officeDocument/2006/relationships/image" Target="../media/image39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Relationship Id="rId3" Type="http://schemas.openxmlformats.org/officeDocument/2006/relationships/image" Target="../media/image41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 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../media/image10.jpg"/><Relationship Id="rId4" Type="http://schemas.openxmlformats.org/officeDocument/2006/relationships/image" Target="../media/image11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jpg"/><Relationship Id="rId5" Type="http://schemas.openxmlformats.org/officeDocument/2006/relationships/image" Target="../media/image24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8082CD7E-0E68-4C87-895F-FAF98C57C252}" type="slidenum">
              <a:rPr lang="ru-RU"/>
              <a:t>1</a:t>
            </a:fld>
            <a:endParaRPr lang="ru-RU"/>
          </a:p>
        </p:txBody>
      </p:sp>
      <p:sp>
        <p:nvSpPr>
          <p:cNvPr id="4" name="Прямоугольник 3" hidden="0"/>
          <p:cNvSpPr/>
          <p:nvPr isPhoto="0" userDrawn="0"/>
        </p:nvSpPr>
        <p:spPr bwMode="auto">
          <a:xfrm>
            <a:off x="251520" y="104779"/>
            <a:ext cx="8501590" cy="1872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>
                <a:solidFill>
                  <a:srgbClr val="103E90"/>
                </a:solidFill>
              </a:rPr>
              <a:t>Управление </a:t>
            </a:r>
            <a:endParaRPr/>
          </a:p>
          <a:p>
            <a:pPr algn="ctr">
              <a:defRPr/>
            </a:pPr>
            <a:r>
              <a:rPr lang="ru-RU" sz="2800" b="1">
                <a:solidFill>
                  <a:srgbClr val="103E90"/>
                </a:solidFill>
              </a:rPr>
              <a:t>робототехники , инструментального и экологического мониторинга </a:t>
            </a:r>
            <a:endParaRPr/>
          </a:p>
          <a:p>
            <a:pPr algn="ctr">
              <a:defRPr/>
            </a:pPr>
            <a:r>
              <a:rPr lang="ru-RU" sz="2800" b="1">
                <a:solidFill>
                  <a:srgbClr val="103E90"/>
                </a:solidFill>
              </a:rPr>
              <a:t>ФГБУ «</a:t>
            </a:r>
            <a:r>
              <a:rPr lang="ru-RU" sz="2800" b="1">
                <a:solidFill>
                  <a:srgbClr val="103E90"/>
                </a:solidFill>
              </a:rPr>
              <a:t>Морспасслужба</a:t>
            </a:r>
            <a:r>
              <a:rPr lang="ru-RU" sz="2800" b="1">
                <a:solidFill>
                  <a:srgbClr val="103E90"/>
                </a:solidFill>
              </a:rPr>
              <a:t>»</a:t>
            </a:r>
            <a:endParaRPr lang="ru-RU" sz="2800" b="1">
              <a:solidFill>
                <a:srgbClr val="103E90"/>
              </a:solidFill>
            </a:endParaRPr>
          </a:p>
        </p:txBody>
      </p:sp>
      <p:grpSp>
        <p:nvGrpSpPr>
          <p:cNvPr id="5" name="Группа 4" hidden="0"/>
          <p:cNvGrpSpPr/>
          <p:nvPr isPhoto="0" userDrawn="0"/>
        </p:nvGrpSpPr>
        <p:grpSpPr bwMode="auto">
          <a:xfrm>
            <a:off x="122748" y="2048996"/>
            <a:ext cx="9021252" cy="4495278"/>
            <a:chOff x="122748" y="2048996"/>
            <a:chExt cx="9021252" cy="4495278"/>
          </a:xfrm>
        </p:grpSpPr>
        <p:pic>
          <p:nvPicPr>
            <p:cNvPr id="8" name="Рисунок 7" hidden="0"/>
            <p:cNvPicPr>
              <a:picLocks noChangeAspect="1"/>
            </p:cNvPicPr>
            <p:nvPr isPhoto="0" userDrawn="0"/>
          </p:nvPicPr>
          <p:blipFill>
            <a:blip r:embed="rId2"/>
            <a:srcRect l="32625" t="11154" r="34973" b="53839"/>
            <a:stretch/>
          </p:blipFill>
          <p:spPr bwMode="auto">
            <a:xfrm>
              <a:off x="3023319" y="2048996"/>
              <a:ext cx="3272106" cy="1969190"/>
            </a:xfrm>
            <a:prstGeom prst="rect">
              <a:avLst/>
            </a:prstGeom>
          </p:spPr>
        </p:pic>
        <p:pic>
          <p:nvPicPr>
            <p:cNvPr id="6" name="Рисунок 5" hidden="0"/>
            <p:cNvPicPr>
              <a:picLocks noChangeAspect="1"/>
            </p:cNvPicPr>
            <p:nvPr isPhoto="0" userDrawn="0"/>
          </p:nvPicPr>
          <p:blipFill>
            <a:blip r:embed="rId3"/>
            <a:stretch/>
          </p:blipFill>
          <p:spPr bwMode="auto">
            <a:xfrm>
              <a:off x="3023319" y="4090194"/>
              <a:ext cx="3272106" cy="2454078"/>
            </a:xfrm>
            <a:prstGeom prst="rect">
              <a:avLst/>
            </a:prstGeom>
          </p:spPr>
        </p:pic>
        <p:pic>
          <p:nvPicPr>
            <p:cNvPr id="11" name="Рисунок 10" hidden="0"/>
            <p:cNvPicPr>
              <a:picLocks noChangeAspect="1"/>
            </p:cNvPicPr>
            <p:nvPr isPhoto="0" userDrawn="0"/>
          </p:nvPicPr>
          <p:blipFill>
            <a:blip r:embed="rId4"/>
            <a:srcRect l="0" t="18424" r="0" b="0"/>
            <a:stretch/>
          </p:blipFill>
          <p:spPr bwMode="auto">
            <a:xfrm rot="5400000">
              <a:off x="5539643" y="2939918"/>
              <a:ext cx="4472409" cy="2736304"/>
            </a:xfrm>
            <a:prstGeom prst="rect">
              <a:avLst/>
            </a:prstGeom>
          </p:spPr>
        </p:pic>
        <p:pic>
          <p:nvPicPr>
            <p:cNvPr id="3" name="Рисунок 2" hidden="0"/>
            <p:cNvPicPr>
              <a:picLocks noChangeAspect="1"/>
            </p:cNvPicPr>
            <p:nvPr isPhoto="0" userDrawn="0"/>
          </p:nvPicPr>
          <p:blipFill>
            <a:blip r:embed="rId5"/>
            <a:srcRect l="0" t="0" r="0" b="10381"/>
            <a:stretch/>
          </p:blipFill>
          <p:spPr bwMode="auto">
            <a:xfrm>
              <a:off x="122748" y="2060848"/>
              <a:ext cx="2803547" cy="446666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8082CD7E-0E68-4C87-895F-FAF98C57C252}" type="slidenum">
              <a:rPr lang="ru-RU"/>
              <a:t>10</a:t>
            </a:fld>
            <a:endParaRPr lang="ru-RU"/>
          </a:p>
        </p:txBody>
      </p:sp>
      <p:sp>
        <p:nvSpPr>
          <p:cNvPr id="3" name="Прямоугольник 2" hidden="0"/>
          <p:cNvSpPr/>
          <p:nvPr isPhoto="0" userDrawn="0"/>
        </p:nvSpPr>
        <p:spPr bwMode="auto">
          <a:xfrm>
            <a:off x="278851" y="188640"/>
            <a:ext cx="840794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>
                <a:solidFill>
                  <a:srgbClr val="103E90"/>
                </a:solidFill>
                <a:latin typeface="Constantia"/>
              </a:rPr>
              <a:t>Перспективным видом выполняемых работ является совмещение площадного обследования рельефа дна с помощью многолучевого эхолота и аэрофотосъёмки береговой черты. Подобная работа была проведена в  затоне Новинки (город Москва), выполненные. Полученные данные позволили построить совмещенную цифровую модель рельефа дна и береговых объектов, что повышает наглядность </a:t>
            </a:r>
            <a:r>
              <a:rPr lang="ru-RU" sz="1400" b="1">
                <a:solidFill>
                  <a:srgbClr val="103E90"/>
                </a:solidFill>
                <a:latin typeface="Constantia"/>
              </a:rPr>
              <a:t> </a:t>
            </a:r>
            <a:r>
              <a:rPr lang="ru-RU" sz="1400" b="1">
                <a:solidFill>
                  <a:srgbClr val="103E90"/>
                </a:solidFill>
                <a:latin typeface="Constantia"/>
              </a:rPr>
              <a:t>и качество </a:t>
            </a:r>
            <a:r>
              <a:rPr lang="ru-RU" sz="1400" b="1">
                <a:solidFill>
                  <a:srgbClr val="103E90"/>
                </a:solidFill>
                <a:latin typeface="Constantia"/>
              </a:rPr>
              <a:t>отчетных материалов. </a:t>
            </a:r>
            <a:endParaRPr lang="ru-RU" sz="1400" b="1">
              <a:solidFill>
                <a:srgbClr val="103E90"/>
              </a:solidFill>
              <a:latin typeface="Constantia"/>
            </a:endParaRPr>
          </a:p>
        </p:txBody>
      </p:sp>
      <p:pic>
        <p:nvPicPr>
          <p:cNvPr id="4" name="Рисунок 3" hidden="0"/>
          <p:cNvPicPr>
            <a:picLocks noChangeAspect="1"/>
          </p:cNvPicPr>
          <p:nvPr isPhoto="0" userDrawn="0"/>
        </p:nvPicPr>
        <p:blipFill>
          <a:blip r:embed="rId2"/>
          <a:srcRect l="7645" t="0" r="736" b="0"/>
          <a:stretch/>
        </p:blipFill>
        <p:spPr bwMode="auto">
          <a:xfrm>
            <a:off x="85762" y="1412776"/>
            <a:ext cx="8950734" cy="4732781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" name="Рисунок 14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1726189" y="2362798"/>
            <a:ext cx="5256439" cy="39423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rotWithShape="0" algn="tl">
              <a:srgbClr val="000000">
                <a:alpha val="43000"/>
              </a:srgbClr>
            </a:outerShdw>
          </a:effectLst>
        </p:spPr>
      </p:pic>
      <p:sp>
        <p:nvSpPr>
          <p:cNvPr id="19" name="Стрелка углом 18" hidden="0"/>
          <p:cNvSpPr/>
          <p:nvPr isPhoto="0" userDrawn="0"/>
        </p:nvSpPr>
        <p:spPr bwMode="auto">
          <a:xfrm flipH="1" flipV="1">
            <a:off x="6902623" y="3310062"/>
            <a:ext cx="1414772" cy="1121931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Стрелка углом 16" hidden="0"/>
          <p:cNvSpPr/>
          <p:nvPr isPhoto="0" userDrawn="0"/>
        </p:nvSpPr>
        <p:spPr bwMode="auto">
          <a:xfrm flipV="1">
            <a:off x="1068993" y="3526497"/>
            <a:ext cx="1080120" cy="1121931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Номер слайда 1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8082CD7E-0E68-4C87-895F-FAF98C57C252}" type="slidenum">
              <a:rPr lang="ru-RU"/>
              <a:t>11</a:t>
            </a:fld>
            <a:endParaRPr lang="ru-RU"/>
          </a:p>
        </p:txBody>
      </p:sp>
      <p:sp>
        <p:nvSpPr>
          <p:cNvPr id="3" name="Прямоугольник 2" hidden="0"/>
          <p:cNvSpPr/>
          <p:nvPr isPhoto="0" userDrawn="0"/>
        </p:nvSpPr>
        <p:spPr bwMode="auto">
          <a:xfrm>
            <a:off x="287016" y="116632"/>
            <a:ext cx="8856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>
                <a:solidFill>
                  <a:srgbClr val="103E90"/>
                </a:solidFill>
              </a:rPr>
              <a:t>Организация и ведение проектов по управлению ледовой обстановкой при проведении разведочного </a:t>
            </a:r>
            <a:r>
              <a:rPr lang="ru-RU" b="1">
                <a:solidFill>
                  <a:srgbClr val="103E90"/>
                </a:solidFill>
              </a:rPr>
              <a:t>бурения.</a:t>
            </a:r>
            <a:endParaRPr/>
          </a:p>
          <a:p>
            <a:pPr algn="just">
              <a:defRPr/>
            </a:pPr>
            <a:endParaRPr lang="ru-RU" b="1">
              <a:solidFill>
                <a:srgbClr val="103E90"/>
              </a:solidFill>
            </a:endParaRPr>
          </a:p>
        </p:txBody>
      </p:sp>
      <p:sp>
        <p:nvSpPr>
          <p:cNvPr id="4" name="Прямоугольник 3" hidden="0"/>
          <p:cNvSpPr/>
          <p:nvPr isPhoto="0" userDrawn="0"/>
        </p:nvSpPr>
        <p:spPr bwMode="auto">
          <a:xfrm>
            <a:off x="251520" y="692696"/>
            <a:ext cx="87897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>
                <a:solidFill>
                  <a:srgbClr val="103E90"/>
                </a:solidFill>
                <a:latin typeface="Constantia"/>
              </a:rPr>
              <a:t>Управление ледовой обстановкой  включает спутниковый мониторинг опасных ледовых объектов,   их обнаружение с  </a:t>
            </a:r>
            <a:r>
              <a:rPr lang="ru-RU" sz="1400" b="1">
                <a:solidFill>
                  <a:srgbClr val="103E90"/>
                </a:solidFill>
                <a:latin typeface="Constantia"/>
              </a:rPr>
              <a:t>применением </a:t>
            </a:r>
            <a:r>
              <a:rPr lang="ru-RU" sz="1400" b="1">
                <a:solidFill>
                  <a:srgbClr val="103E90"/>
                </a:solidFill>
                <a:latin typeface="Constantia"/>
              </a:rPr>
              <a:t>БПЛА, наблюдение, установку специальных буев, обработку и анализ полученной информации, прогнозирование опасных ситуаций.</a:t>
            </a:r>
            <a:endParaRPr lang="ru-RU" sz="1400" b="1">
              <a:solidFill>
                <a:srgbClr val="103E90"/>
              </a:solidFill>
              <a:latin typeface="Constantia"/>
            </a:endParaRPr>
          </a:p>
        </p:txBody>
      </p:sp>
      <p:sp>
        <p:nvSpPr>
          <p:cNvPr id="7" name="Прямоугольник 6" hidden="0"/>
          <p:cNvSpPr/>
          <p:nvPr isPhoto="0" userDrawn="0"/>
        </p:nvSpPr>
        <p:spPr bwMode="auto">
          <a:xfrm>
            <a:off x="251520" y="1412776"/>
            <a:ext cx="871296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>
                <a:solidFill>
                  <a:srgbClr val="103E90"/>
                </a:solidFill>
                <a:latin typeface="Constantia"/>
              </a:rPr>
              <a:t>За 2020-2021 г. </a:t>
            </a:r>
            <a:r>
              <a:rPr lang="ru-RU" sz="1400" b="1">
                <a:solidFill>
                  <a:srgbClr val="103E90"/>
                </a:solidFill>
                <a:latin typeface="Constantia"/>
              </a:rPr>
              <a:t>п</a:t>
            </a:r>
            <a:r>
              <a:rPr lang="ru-RU" sz="1400" b="1">
                <a:solidFill>
                  <a:srgbClr val="103E90"/>
                </a:solidFill>
                <a:latin typeface="Constantia"/>
              </a:rPr>
              <a:t>одготовлен </a:t>
            </a:r>
            <a:r>
              <a:rPr lang="ru-RU" sz="1400" b="1">
                <a:solidFill>
                  <a:srgbClr val="103E90"/>
                </a:solidFill>
                <a:latin typeface="Constantia"/>
              </a:rPr>
              <a:t>персонал и материальная </a:t>
            </a:r>
            <a:r>
              <a:rPr lang="ru-RU" sz="1400" b="1">
                <a:solidFill>
                  <a:srgbClr val="103E90"/>
                </a:solidFill>
                <a:latin typeface="Constantia"/>
              </a:rPr>
              <a:t>база.  В здании ФГБУ «</a:t>
            </a:r>
            <a:r>
              <a:rPr lang="ru-RU" sz="1400" b="1">
                <a:solidFill>
                  <a:srgbClr val="103E90"/>
                </a:solidFill>
                <a:latin typeface="Constantia"/>
              </a:rPr>
              <a:t>Морспасслужба</a:t>
            </a:r>
            <a:r>
              <a:rPr lang="ru-RU" sz="1400" b="1">
                <a:solidFill>
                  <a:srgbClr val="103E90"/>
                </a:solidFill>
                <a:latin typeface="Constantia"/>
              </a:rPr>
              <a:t>» создан береговой операционный центр управления ледовой обстановкой </a:t>
            </a:r>
            <a:r>
              <a:rPr lang="ru-RU" sz="1400" b="1">
                <a:solidFill>
                  <a:srgbClr val="103E90"/>
                </a:solidFill>
                <a:latin typeface="Constantia"/>
              </a:rPr>
              <a:t>оснащеный</a:t>
            </a:r>
            <a:r>
              <a:rPr lang="ru-RU" sz="1400" b="1">
                <a:solidFill>
                  <a:srgbClr val="103E90"/>
                </a:solidFill>
                <a:latin typeface="Constantia"/>
              </a:rPr>
              <a:t> современной вычислительной техникой, линиями связи и средствами отображения текущей информации. </a:t>
            </a:r>
            <a:endParaRPr/>
          </a:p>
          <a:p>
            <a:pPr algn="just">
              <a:defRPr/>
            </a:pPr>
            <a:endParaRPr lang="ru-RU" sz="1400" b="1">
              <a:solidFill>
                <a:srgbClr val="103E90"/>
              </a:solidFill>
              <a:latin typeface="Constantia"/>
            </a:endParaRPr>
          </a:p>
        </p:txBody>
      </p:sp>
      <p:sp>
        <p:nvSpPr>
          <p:cNvPr id="14" name="AutoShape 2" descr="https://apf.mail.ru/cgi-bin/readmsg?id=16394024910009866181;0;1&amp;exif=1&amp;full=1&amp;x-email=sorpss%40mail.ru" hidden="0"/>
          <p:cNvSpPr>
            <a:spLocks noChangeArrowheads="1" noChangeAspect="1"/>
          </p:cNvSpPr>
          <p:nvPr isPhoto="0" userDrawn="0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16" name="Рисунок 15" hidden="0"/>
          <p:cNvPicPr/>
          <p:nvPr isPhoto="0" userDrawn="0"/>
        </p:nvPicPr>
        <p:blipFill>
          <a:blip r:embed="rId3"/>
          <a:srcRect l="10422" t="10832" r="29930" b="22462"/>
          <a:stretch/>
        </p:blipFill>
        <p:spPr bwMode="auto">
          <a:xfrm>
            <a:off x="222929" y="2558627"/>
            <a:ext cx="1949007" cy="1443938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15900" dist="12700" dir="900000" rotWithShape="0" algn="tl">
              <a:schemeClr val="accent1">
                <a:alpha val="45000"/>
              </a:schemeClr>
            </a:outerShdw>
          </a:effectLst>
        </p:spPr>
      </p:pic>
      <p:pic>
        <p:nvPicPr>
          <p:cNvPr id="18" name="Рисунок 17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 flipH="1">
            <a:off x="6617222" y="2196094"/>
            <a:ext cx="2375856" cy="1520951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15900" dist="12700" dir="900000" rotWithShape="0" algn="tl">
              <a:schemeClr val="accent1">
                <a:alpha val="45000"/>
              </a:schemeClr>
            </a:outerShdw>
          </a:effectLst>
        </p:spPr>
      </p:pic>
      <p:sp>
        <p:nvSpPr>
          <p:cNvPr id="21" name="Стрелка углом 20" hidden="0"/>
          <p:cNvSpPr/>
          <p:nvPr isPhoto="0" userDrawn="0"/>
        </p:nvSpPr>
        <p:spPr bwMode="auto">
          <a:xfrm flipH="1">
            <a:off x="6345107" y="4399121"/>
            <a:ext cx="1414772" cy="119077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20" name="Рисунок 19" hidden="0"/>
          <p:cNvPicPr>
            <a:picLocks noChangeAspect="1"/>
          </p:cNvPicPr>
          <p:nvPr isPhoto="0" userDrawn="0"/>
        </p:nvPicPr>
        <p:blipFill>
          <a:blip r:embed="rId5"/>
          <a:srcRect l="16138" t="54198" r="50000" b="11150"/>
          <a:stretch/>
        </p:blipFill>
        <p:spPr bwMode="auto">
          <a:xfrm>
            <a:off x="6888202" y="5049971"/>
            <a:ext cx="1926168" cy="147822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15900" dist="12700" dir="900000" rotWithShape="0" algn="tl">
              <a:schemeClr val="accent1">
                <a:alpha val="45000"/>
              </a:schemeClr>
            </a:outerShdw>
          </a:effectLst>
        </p:spPr>
      </p:pic>
      <p:sp>
        <p:nvSpPr>
          <p:cNvPr id="23" name="Стрелка углом 22" hidden="0"/>
          <p:cNvSpPr/>
          <p:nvPr isPhoto="0" userDrawn="0"/>
        </p:nvSpPr>
        <p:spPr bwMode="auto">
          <a:xfrm>
            <a:off x="857531" y="4660170"/>
            <a:ext cx="1080120" cy="932427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22" name="Рисунок 21" hidden="0"/>
          <p:cNvPicPr>
            <a:picLocks noChangeAspect="1"/>
          </p:cNvPicPr>
          <p:nvPr isPhoto="0" userDrawn="0"/>
        </p:nvPicPr>
        <p:blipFill>
          <a:blip r:embed="rId6"/>
          <a:srcRect l="31997" t="18297" r="16861" b="38638"/>
          <a:stretch/>
        </p:blipFill>
        <p:spPr bwMode="auto">
          <a:xfrm>
            <a:off x="144367" y="5277087"/>
            <a:ext cx="2177439" cy="1375223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15900" dist="12700" dir="900000" rotWithShape="0" algn="tl">
              <a:schemeClr val="accent1">
                <a:alpha val="45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>
            <a:alphaModFix amt="35000"/>
            <a:lum/>
          </a:blip>
          <a:srcRect l="18354" t="0" r="18354" b="0"/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8082CD7E-0E68-4C87-895F-FAF98C57C252}" type="slidenum">
              <a:rPr lang="ru-RU"/>
              <a:t>12</a:t>
            </a:fld>
            <a:endParaRPr lang="ru-RU"/>
          </a:p>
        </p:txBody>
      </p:sp>
      <p:sp>
        <p:nvSpPr>
          <p:cNvPr id="3" name="Прямоугольник 2" hidden="0"/>
          <p:cNvSpPr/>
          <p:nvPr isPhoto="0" userDrawn="0"/>
        </p:nvSpPr>
        <p:spPr bwMode="auto">
          <a:xfrm>
            <a:off x="134896" y="115950"/>
            <a:ext cx="897360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>
                <a:solidFill>
                  <a:srgbClr val="103E90"/>
                </a:solidFill>
                <a:latin typeface="Constantia"/>
              </a:rPr>
              <a:t>По заказу ФГБУ «</a:t>
            </a:r>
            <a:r>
              <a:rPr lang="ru-RU" sz="1400" b="1">
                <a:solidFill>
                  <a:srgbClr val="103E90"/>
                </a:solidFill>
                <a:latin typeface="Constantia"/>
              </a:rPr>
              <a:t>Морспасслужба</a:t>
            </a:r>
            <a:r>
              <a:rPr lang="ru-RU" sz="1400" b="1">
                <a:solidFill>
                  <a:srgbClr val="103E90"/>
                </a:solidFill>
                <a:latin typeface="Constantia"/>
              </a:rPr>
              <a:t>» разработаны  несколько </a:t>
            </a:r>
            <a:r>
              <a:rPr lang="ru-RU" sz="1400" b="1">
                <a:solidFill>
                  <a:srgbClr val="103E90"/>
                </a:solidFill>
                <a:latin typeface="Constantia"/>
              </a:rPr>
              <a:t>моделей </a:t>
            </a:r>
            <a:r>
              <a:rPr lang="ru-RU" sz="1400" b="1">
                <a:solidFill>
                  <a:srgbClr val="103E90"/>
                </a:solidFill>
                <a:latin typeface="Constantia"/>
              </a:rPr>
              <a:t>беспилотных летательных аппаратов, адаптированных к работе в условиях крайнего Севера и отвечающих по </a:t>
            </a:r>
            <a:r>
              <a:rPr lang="ru-RU" sz="1400" b="1">
                <a:solidFill>
                  <a:srgbClr val="103E90"/>
                </a:solidFill>
                <a:latin typeface="Constantia"/>
              </a:rPr>
              <a:t>влагозащите</a:t>
            </a:r>
            <a:r>
              <a:rPr lang="ru-RU" sz="1400" b="1">
                <a:solidFill>
                  <a:srgbClr val="103E90"/>
                </a:solidFill>
                <a:latin typeface="Constantia"/>
              </a:rPr>
              <a:t> стандарту </a:t>
            </a:r>
            <a:r>
              <a:rPr lang="en-US" sz="1400" b="1">
                <a:solidFill>
                  <a:srgbClr val="103E90"/>
                </a:solidFill>
                <a:latin typeface="Constantia"/>
              </a:rPr>
              <a:t>IP 68</a:t>
            </a:r>
            <a:r>
              <a:rPr lang="ru-RU" sz="1400" b="1">
                <a:solidFill>
                  <a:srgbClr val="103E90"/>
                </a:solidFill>
                <a:latin typeface="Constantia"/>
              </a:rPr>
              <a:t>. Съёмка в инфракрасном режиме позволяет получить информацию о состоянии окружающей среды вокруг буровых установок и задействованных судов, что повышает объём оказываемых услуг. </a:t>
            </a:r>
            <a:endParaRPr/>
          </a:p>
        </p:txBody>
      </p:sp>
      <p:sp>
        <p:nvSpPr>
          <p:cNvPr id="4" name="Прямоугольник 3" hidden="0"/>
          <p:cNvSpPr/>
          <p:nvPr isPhoto="0" userDrawn="0"/>
        </p:nvSpPr>
        <p:spPr bwMode="auto">
          <a:xfrm>
            <a:off x="6585015" y="3484733"/>
            <a:ext cx="2592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>
                <a:solidFill>
                  <a:srgbClr val="103E90"/>
                </a:solidFill>
                <a:latin typeface="Constantia"/>
              </a:rPr>
              <a:t>Комплекс «Полярная сова»</a:t>
            </a:r>
            <a:endParaRPr/>
          </a:p>
          <a:p>
            <a:pPr algn="ctr">
              <a:defRPr/>
            </a:pPr>
            <a:r>
              <a:rPr lang="ru-RU" sz="1400" b="1">
                <a:solidFill>
                  <a:srgbClr val="103E90"/>
                </a:solidFill>
                <a:latin typeface="Constantia"/>
              </a:rPr>
              <a:t>Радиус полета до 80 км.</a:t>
            </a:r>
            <a:endParaRPr lang="ru-RU" sz="1400" b="1">
              <a:solidFill>
                <a:srgbClr val="103E90"/>
              </a:solidFill>
              <a:latin typeface="Constantia"/>
            </a:endParaRPr>
          </a:p>
        </p:txBody>
      </p:sp>
      <p:grpSp>
        <p:nvGrpSpPr>
          <p:cNvPr id="5" name="Группа 4" hidden="0"/>
          <p:cNvGrpSpPr/>
          <p:nvPr isPhoto="0" userDrawn="0"/>
        </p:nvGrpSpPr>
        <p:grpSpPr bwMode="auto">
          <a:xfrm>
            <a:off x="6583119" y="1304226"/>
            <a:ext cx="2525383" cy="2067694"/>
            <a:chOff x="251520" y="3212976"/>
            <a:chExt cx="2547882" cy="2580287"/>
          </a:xfrm>
        </p:grpSpPr>
        <p:pic>
          <p:nvPicPr>
            <p:cNvPr id="6" name="Рисунок 5" hidden="0"/>
            <p:cNvPicPr>
              <a:picLocks noChangeAspect="1"/>
            </p:cNvPicPr>
            <p:nvPr isPhoto="0" userDrawn="0"/>
          </p:nvPicPr>
          <p:blipFill>
            <a:blip r:embed="rId3"/>
            <a:srcRect l="0" t="56446" r="0" b="0"/>
            <a:stretch/>
          </p:blipFill>
          <p:spPr bwMode="auto">
            <a:xfrm>
              <a:off x="279122" y="4293096"/>
              <a:ext cx="2520280" cy="1500167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</p:spPr>
        </p:pic>
        <p:pic>
          <p:nvPicPr>
            <p:cNvPr id="7" name="Рисунок 6" hidden="0"/>
            <p:cNvPicPr>
              <a:picLocks noChangeAspect="1"/>
            </p:cNvPicPr>
            <p:nvPr isPhoto="0" userDrawn="0"/>
          </p:nvPicPr>
          <p:blipFill>
            <a:blip r:embed="rId4"/>
            <a:srcRect l="6119" t="47295" r="7411" b="0"/>
            <a:stretch/>
          </p:blipFill>
          <p:spPr bwMode="auto">
            <a:xfrm>
              <a:off x="251520" y="3212976"/>
              <a:ext cx="2520280" cy="1152128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</p:spPr>
        </p:pic>
      </p:grpSp>
      <p:sp>
        <p:nvSpPr>
          <p:cNvPr id="9" name="Прямоугольник 8" hidden="0"/>
          <p:cNvSpPr/>
          <p:nvPr isPhoto="0" userDrawn="0"/>
        </p:nvSpPr>
        <p:spPr bwMode="auto">
          <a:xfrm>
            <a:off x="55087" y="3493957"/>
            <a:ext cx="33647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>
                <a:solidFill>
                  <a:srgbClr val="103E90"/>
                </a:solidFill>
                <a:latin typeface="Constantia"/>
              </a:rPr>
              <a:t>БПЛА</a:t>
            </a:r>
            <a:r>
              <a:rPr lang="en-US" sz="1400" b="1">
                <a:solidFill>
                  <a:srgbClr val="103E90"/>
                </a:solidFill>
                <a:latin typeface="Constantia"/>
              </a:rPr>
              <a:t> </a:t>
            </a:r>
            <a:r>
              <a:rPr lang="ru-RU" sz="1400" b="1">
                <a:solidFill>
                  <a:srgbClr val="103E90"/>
                </a:solidFill>
                <a:latin typeface="Constantia"/>
              </a:rPr>
              <a:t>МК</a:t>
            </a:r>
            <a:r>
              <a:rPr lang="en-US" sz="1400" b="1">
                <a:solidFill>
                  <a:srgbClr val="103E90"/>
                </a:solidFill>
                <a:latin typeface="Constantia"/>
              </a:rPr>
              <a:t>-6</a:t>
            </a:r>
            <a:r>
              <a:rPr lang="ru-RU" sz="1400" b="1">
                <a:solidFill>
                  <a:srgbClr val="103E90"/>
                </a:solidFill>
                <a:latin typeface="Constantia"/>
              </a:rPr>
              <a:t> с устройством для установки ледовых </a:t>
            </a:r>
            <a:r>
              <a:rPr lang="ru-RU" sz="1400" b="1">
                <a:solidFill>
                  <a:srgbClr val="103E90"/>
                </a:solidFill>
                <a:latin typeface="Constantia"/>
              </a:rPr>
              <a:t>трекеров</a:t>
            </a:r>
            <a:endParaRPr lang="en-US" sz="1400" b="1">
              <a:solidFill>
                <a:srgbClr val="103E90"/>
              </a:solidFill>
              <a:latin typeface="Constantia"/>
            </a:endParaRPr>
          </a:p>
        </p:txBody>
      </p:sp>
      <p:sp>
        <p:nvSpPr>
          <p:cNvPr id="10" name="Прямоугольник 9" hidden="0"/>
          <p:cNvSpPr/>
          <p:nvPr isPhoto="0" userDrawn="0"/>
        </p:nvSpPr>
        <p:spPr bwMode="auto">
          <a:xfrm>
            <a:off x="3347863" y="3444733"/>
            <a:ext cx="336478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>
                <a:solidFill>
                  <a:srgbClr val="103E90"/>
                </a:solidFill>
                <a:latin typeface="Constantia"/>
              </a:rPr>
              <a:t>БПЛА</a:t>
            </a:r>
            <a:r>
              <a:rPr lang="en-US" sz="1400" b="1">
                <a:solidFill>
                  <a:srgbClr val="103E90"/>
                </a:solidFill>
                <a:latin typeface="Constantia"/>
              </a:rPr>
              <a:t> RAL HIDRA </a:t>
            </a:r>
            <a:r>
              <a:rPr lang="en-US" sz="1400" b="1">
                <a:solidFill>
                  <a:srgbClr val="103E90"/>
                </a:solidFill>
                <a:latin typeface="Constantia"/>
              </a:rPr>
              <a:t>6</a:t>
            </a:r>
            <a:r>
              <a:rPr lang="ru-RU" sz="1400" b="1">
                <a:solidFill>
                  <a:srgbClr val="103E90"/>
                </a:solidFill>
                <a:latin typeface="Constantia"/>
              </a:rPr>
              <a:t>  </a:t>
            </a:r>
            <a:r>
              <a:rPr lang="ru-RU" sz="1400" b="1">
                <a:solidFill>
                  <a:srgbClr val="103E90"/>
                </a:solidFill>
                <a:latin typeface="Constantia"/>
              </a:rPr>
              <a:t>оснащен видеокамерой и </a:t>
            </a:r>
            <a:r>
              <a:rPr lang="ru-RU" sz="1400" b="1">
                <a:solidFill>
                  <a:srgbClr val="103E90"/>
                </a:solidFill>
                <a:latin typeface="Constantia"/>
              </a:rPr>
              <a:t>тепловизором</a:t>
            </a:r>
            <a:r>
              <a:rPr lang="ru-RU" sz="1600" b="1">
                <a:solidFill>
                  <a:srgbClr val="103E90"/>
                </a:solidFill>
                <a:latin typeface="Constantia"/>
              </a:rPr>
              <a:t>.</a:t>
            </a:r>
            <a:endParaRPr lang="en-US" sz="1600" b="1">
              <a:solidFill>
                <a:srgbClr val="103E90"/>
              </a:solidFill>
              <a:latin typeface="Constantia"/>
            </a:endParaRPr>
          </a:p>
        </p:txBody>
      </p:sp>
      <p:pic>
        <p:nvPicPr>
          <p:cNvPr id="11" name="Рисунок 10" hidden="0"/>
          <p:cNvPicPr>
            <a:picLocks noChangeAspect="1"/>
          </p:cNvPicPr>
          <p:nvPr isPhoto="0" userDrawn="0"/>
        </p:nvPicPr>
        <p:blipFill>
          <a:blip r:embed="rId5"/>
          <a:srcRect l="26901" t="22001" r="40550" b="20599"/>
          <a:stretch/>
        </p:blipFill>
        <p:spPr bwMode="auto">
          <a:xfrm rot="5400000">
            <a:off x="4113411" y="970726"/>
            <a:ext cx="2067694" cy="273469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pic>
        <p:nvPicPr>
          <p:cNvPr id="12" name="Рисунок 11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>
            <a:off x="35496" y="1304225"/>
            <a:ext cx="3675900" cy="2067694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pic>
        <p:nvPicPr>
          <p:cNvPr id="13" name="Рисунок 12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>
            <a:off x="70120" y="3998731"/>
            <a:ext cx="4429872" cy="2490165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pic>
        <p:nvPicPr>
          <p:cNvPr id="14" name="Рисунок 13" hidden="0"/>
          <p:cNvPicPr>
            <a:picLocks noChangeAspect="1"/>
          </p:cNvPicPr>
          <p:nvPr isPhoto="0" userDrawn="0"/>
        </p:nvPicPr>
        <p:blipFill>
          <a:blip r:embed="rId8"/>
          <a:srcRect l="33201" t="0" r="35300" b="0"/>
          <a:stretch/>
        </p:blipFill>
        <p:spPr bwMode="auto">
          <a:xfrm rot="5400000">
            <a:off x="5598653" y="3033273"/>
            <a:ext cx="2468173" cy="4407513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4115292" y="1496954"/>
            <a:ext cx="4777188" cy="2687168"/>
          </a:xfrm>
          <a:prstGeom prst="rect">
            <a:avLst/>
          </a:prstGeom>
        </p:spPr>
      </p:pic>
      <p:sp>
        <p:nvSpPr>
          <p:cNvPr id="2" name="Номер слайда 1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8082CD7E-0E68-4C87-895F-FAF98C57C252}" type="slidenum">
              <a:rPr lang="ru-RU"/>
              <a:t>13</a:t>
            </a:fld>
            <a:endParaRPr lang="ru-RU"/>
          </a:p>
        </p:txBody>
      </p:sp>
      <p:sp>
        <p:nvSpPr>
          <p:cNvPr id="3" name="Прямоугольник 2" hidden="0"/>
          <p:cNvSpPr/>
          <p:nvPr isPhoto="0" userDrawn="0"/>
        </p:nvSpPr>
        <p:spPr bwMode="auto">
          <a:xfrm>
            <a:off x="179512" y="153471"/>
            <a:ext cx="8712968" cy="115212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ru-RU" sz="1600" b="1">
                <a:solidFill>
                  <a:srgbClr val="103E90"/>
                </a:solidFill>
              </a:rPr>
              <a:t>Проведение обучения сотрудников филиалов МСС по специальности пилотов-техников ТНПА, пилотов БПЛА. Повышение квалификации  инженеров-гидрографов и подготовленных пилотов.</a:t>
            </a:r>
            <a:endParaRPr lang="ru-RU" sz="1600" b="1">
              <a:solidFill>
                <a:srgbClr val="103E90"/>
              </a:solidFill>
            </a:endParaRPr>
          </a:p>
        </p:txBody>
      </p:sp>
      <p:sp>
        <p:nvSpPr>
          <p:cNvPr id="4" name="Прямоугольник 3" hidden="0"/>
          <p:cNvSpPr/>
          <p:nvPr isPhoto="0" userDrawn="0"/>
        </p:nvSpPr>
        <p:spPr bwMode="auto">
          <a:xfrm>
            <a:off x="121132" y="1196752"/>
            <a:ext cx="3888432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b="1">
                <a:solidFill>
                  <a:srgbClr val="103E90"/>
                </a:solidFill>
                <a:latin typeface="Constantia"/>
              </a:rPr>
              <a:t>За период с 2019 по 31.12. 2021 г. подготовлено:</a:t>
            </a:r>
            <a:endParaRPr/>
          </a:p>
          <a:p>
            <a:pPr marL="285750" indent="-285750" algn="just">
              <a:buFont typeface="Arial"/>
              <a:buChar char="•"/>
              <a:defRPr/>
            </a:pPr>
            <a:endParaRPr lang="ru-RU" b="1">
              <a:solidFill>
                <a:srgbClr val="103E90"/>
              </a:solidFill>
              <a:latin typeface="Arial"/>
            </a:endParaRPr>
          </a:p>
          <a:p>
            <a:pPr marL="285750" indent="-285750" algn="just">
              <a:buFont typeface="Arial"/>
              <a:buChar char="•"/>
              <a:defRPr/>
            </a:pPr>
            <a:r>
              <a:rPr lang="ru-RU" b="1">
                <a:solidFill>
                  <a:srgbClr val="103E90"/>
                </a:solidFill>
                <a:latin typeface="Arial"/>
              </a:rPr>
              <a:t>Пилотов –техников ТНПА – 35 человек</a:t>
            </a:r>
            <a:endParaRPr/>
          </a:p>
        </p:txBody>
      </p:sp>
      <p:sp>
        <p:nvSpPr>
          <p:cNvPr id="6" name="Прямоугольник 5" hidden="0"/>
          <p:cNvSpPr/>
          <p:nvPr isPhoto="0" userDrawn="0"/>
        </p:nvSpPr>
        <p:spPr bwMode="auto">
          <a:xfrm>
            <a:off x="4644008" y="5680810"/>
            <a:ext cx="357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just">
              <a:buFont typeface="Arial"/>
              <a:buChar char="•"/>
              <a:defRPr/>
            </a:pPr>
            <a:r>
              <a:rPr lang="ru-RU" b="1">
                <a:solidFill>
                  <a:srgbClr val="103E90"/>
                </a:solidFill>
              </a:rPr>
              <a:t>Пилотов БПЛА -20 человек</a:t>
            </a:r>
            <a:endParaRPr/>
          </a:p>
        </p:txBody>
      </p:sp>
      <p:pic>
        <p:nvPicPr>
          <p:cNvPr id="7" name="Рисунок 6" hidden="0"/>
          <p:cNvPicPr>
            <a:picLocks noChangeAspect="1"/>
          </p:cNvPicPr>
          <p:nvPr isPhoto="0" userDrawn="0"/>
        </p:nvPicPr>
        <p:blipFill>
          <a:blip r:embed="rId3"/>
          <a:srcRect l="0" t="11151" r="0" b="38450"/>
          <a:stretch/>
        </p:blipFill>
        <p:spPr bwMode="auto">
          <a:xfrm>
            <a:off x="290918" y="3197489"/>
            <a:ext cx="4245078" cy="28526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8082CD7E-0E68-4C87-895F-FAF98C57C252}" type="slidenum">
              <a:rPr lang="ru-RU"/>
              <a:t>14</a:t>
            </a:fld>
            <a:endParaRPr lang="ru-RU"/>
          </a:p>
        </p:txBody>
      </p:sp>
      <p:sp>
        <p:nvSpPr>
          <p:cNvPr id="3" name="Прямоугольник 2" hidden="0"/>
          <p:cNvSpPr/>
          <p:nvPr isPhoto="0" userDrawn="0"/>
        </p:nvSpPr>
        <p:spPr bwMode="auto">
          <a:xfrm>
            <a:off x="107504" y="404664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>
                <a:solidFill>
                  <a:srgbClr val="103E90"/>
                </a:solidFill>
              </a:rPr>
              <a:t>Экономический эффект работы управления в 2019-221 годах.</a:t>
            </a:r>
            <a:endParaRPr lang="ru-RU" b="1">
              <a:solidFill>
                <a:srgbClr val="103E90"/>
              </a:solidFill>
            </a:endParaRPr>
          </a:p>
          <a:p>
            <a:pPr algn="just">
              <a:defRPr/>
            </a:pPr>
            <a:endParaRPr lang="ru-RU" b="1">
              <a:solidFill>
                <a:srgbClr val="103E90"/>
              </a:solidFill>
            </a:endParaRPr>
          </a:p>
        </p:txBody>
      </p:sp>
      <p:graphicFrame>
        <p:nvGraphicFramePr>
          <p:cNvPr id="4" name="Диаграмма 3" hidden="0"/>
          <p:cNvGraphicFramePr>
            <a:graphicFrameLocks xmlns:a="http://schemas.openxmlformats.org/drawingml/2006/main"/>
          </p:cNvGraphicFramePr>
          <p:nvPr isPhoto="0" userDrawn="0"/>
        </p:nvGraphicFramePr>
        <p:xfrm>
          <a:off x="1115616" y="1050995"/>
          <a:ext cx="7056784" cy="4898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8082CD7E-0E68-4C87-895F-FAF98C57C252}" type="slidenum">
              <a:rPr lang="ru-RU"/>
              <a:t>15</a:t>
            </a:fld>
            <a:endParaRPr lang="ru-RU"/>
          </a:p>
        </p:txBody>
      </p:sp>
      <p:pic>
        <p:nvPicPr>
          <p:cNvPr id="3" name="Рисунок 2" hidden="0"/>
          <p:cNvPicPr>
            <a:picLocks noChangeAspect="1"/>
          </p:cNvPicPr>
          <p:nvPr isPhoto="0" userDrawn="0"/>
        </p:nvPicPr>
        <p:blipFill>
          <a:blip r:embed="rId2"/>
          <a:srcRect l="18903" t="18904" r="13753" b="19659"/>
          <a:stretch/>
        </p:blipFill>
        <p:spPr bwMode="auto">
          <a:xfrm>
            <a:off x="840513" y="332656"/>
            <a:ext cx="7477754" cy="5116358"/>
          </a:xfrm>
          <a:prstGeom prst="rect">
            <a:avLst/>
          </a:prstGeom>
        </p:spPr>
      </p:pic>
      <p:sp>
        <p:nvSpPr>
          <p:cNvPr id="4" name="Прямоугольник 3" hidden="0"/>
          <p:cNvSpPr/>
          <p:nvPr isPhoto="0" userDrawn="0"/>
        </p:nvSpPr>
        <p:spPr bwMode="auto">
          <a:xfrm>
            <a:off x="287016" y="5579743"/>
            <a:ext cx="8856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103E90"/>
                </a:solidFill>
              </a:rPr>
              <a:t>Спасибо за внимание</a:t>
            </a:r>
            <a:endParaRPr lang="ru-RU" sz="2400" b="1">
              <a:solidFill>
                <a:srgbClr val="103E90"/>
              </a:solidFill>
            </a:endParaRPr>
          </a:p>
          <a:p>
            <a:pPr algn="just">
              <a:defRPr/>
            </a:pPr>
            <a:endParaRPr lang="ru-RU" sz="2400" b="1">
              <a:solidFill>
                <a:srgbClr val="103E9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8082CD7E-0E68-4C87-895F-FAF98C57C252}" type="slidenum">
              <a:rPr lang="ru-RU"/>
              <a:t>2</a:t>
            </a:fld>
            <a:endParaRPr lang="ru-RU"/>
          </a:p>
        </p:txBody>
      </p:sp>
      <p:sp>
        <p:nvSpPr>
          <p:cNvPr id="3" name="Прямоугольник 2" hidden="0"/>
          <p:cNvSpPr/>
          <p:nvPr isPhoto="0" userDrawn="0"/>
        </p:nvSpPr>
        <p:spPr bwMode="auto">
          <a:xfrm>
            <a:off x="85444" y="154518"/>
            <a:ext cx="4752528" cy="803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>
                <a:solidFill>
                  <a:srgbClr val="103E90"/>
                </a:solidFill>
              </a:rPr>
              <a:t>Основные направления деятельности</a:t>
            </a:r>
            <a:endParaRPr lang="ru-RU" sz="2800" b="1">
              <a:solidFill>
                <a:srgbClr val="103E90"/>
              </a:solidFill>
            </a:endParaRPr>
          </a:p>
        </p:txBody>
      </p:sp>
      <p:sp>
        <p:nvSpPr>
          <p:cNvPr id="4" name="Прямоугольник 3" hidden="0"/>
          <p:cNvSpPr/>
          <p:nvPr isPhoto="0" userDrawn="0"/>
        </p:nvSpPr>
        <p:spPr bwMode="auto">
          <a:xfrm>
            <a:off x="107504" y="908720"/>
            <a:ext cx="4734335" cy="101735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ru-RU" sz="1600" b="1">
                <a:solidFill>
                  <a:srgbClr val="103E90"/>
                </a:solidFill>
              </a:rPr>
              <a:t>1. Выполнение подводно-технических работ с применением телеуправляемых </a:t>
            </a:r>
            <a:r>
              <a:rPr lang="ru-RU" sz="1600" b="1">
                <a:solidFill>
                  <a:srgbClr val="103E90"/>
                </a:solidFill>
              </a:rPr>
              <a:t>необи-таемых</a:t>
            </a:r>
            <a:r>
              <a:rPr lang="ru-RU" sz="1600" b="1">
                <a:solidFill>
                  <a:srgbClr val="103E90"/>
                </a:solidFill>
              </a:rPr>
              <a:t> подводных аппаратов (ТНПА)</a:t>
            </a:r>
            <a:endParaRPr lang="ru-RU" sz="1600" b="1">
              <a:solidFill>
                <a:srgbClr val="103E90"/>
              </a:solidFill>
            </a:endParaRPr>
          </a:p>
        </p:txBody>
      </p:sp>
      <p:pic>
        <p:nvPicPr>
          <p:cNvPr id="5" name="Рисунок 4" hidden="0"/>
          <p:cNvPicPr>
            <a:picLocks noChangeAspect="1"/>
          </p:cNvPicPr>
          <p:nvPr isPhoto="0" userDrawn="0"/>
        </p:nvPicPr>
        <p:blipFill>
          <a:blip r:embed="rId2"/>
          <a:srcRect l="0" t="0" r="13775" b="0"/>
          <a:stretch/>
        </p:blipFill>
        <p:spPr bwMode="auto">
          <a:xfrm>
            <a:off x="4858327" y="318897"/>
            <a:ext cx="4070010" cy="2664295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15900" dist="12700" dir="900000" rotWithShape="0" algn="tl">
              <a:schemeClr val="accent1">
                <a:alpha val="45000"/>
              </a:schemeClr>
            </a:outerShdw>
          </a:effectLst>
        </p:spPr>
      </p:pic>
      <p:sp>
        <p:nvSpPr>
          <p:cNvPr id="6" name="Прямоугольник 5" hidden="0"/>
          <p:cNvSpPr/>
          <p:nvPr isPhoto="0" userDrawn="0"/>
        </p:nvSpPr>
        <p:spPr bwMode="auto">
          <a:xfrm>
            <a:off x="127859" y="1916832"/>
            <a:ext cx="4734335" cy="115212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ru-RU" sz="1600" b="1">
                <a:solidFill>
                  <a:srgbClr val="103E90"/>
                </a:solidFill>
              </a:rPr>
              <a:t>2. Изыскательские работы</a:t>
            </a:r>
            <a:r>
              <a:rPr lang="ru-RU" sz="1600" b="1">
                <a:solidFill>
                  <a:srgbClr val="103E90"/>
                </a:solidFill>
              </a:rPr>
              <a:t>,</a:t>
            </a:r>
            <a:r>
              <a:rPr lang="ru-RU" sz="1600" b="1">
                <a:solidFill>
                  <a:srgbClr val="103E90"/>
                </a:solidFill>
              </a:rPr>
              <a:t> включая промеры глубин, съемку рельефа дна, поиск подводных объектов с применением гидролокационных и геофизических методов, экологический мониторинг.</a:t>
            </a:r>
            <a:endParaRPr lang="ru-RU" sz="1600" b="1">
              <a:solidFill>
                <a:srgbClr val="103E90"/>
              </a:solidFill>
            </a:endParaRPr>
          </a:p>
        </p:txBody>
      </p:sp>
      <p:sp>
        <p:nvSpPr>
          <p:cNvPr id="8" name="Прямоугольник 7" hidden="0"/>
          <p:cNvSpPr/>
          <p:nvPr isPhoto="0" userDrawn="0"/>
        </p:nvSpPr>
        <p:spPr bwMode="auto">
          <a:xfrm>
            <a:off x="131346" y="3025681"/>
            <a:ext cx="8640960" cy="97938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ru-RU" sz="1600" b="1">
                <a:solidFill>
                  <a:srgbClr val="103E90"/>
                </a:solidFill>
              </a:rPr>
              <a:t>3. Организация и ведение проектов по управлению ледовой обстановкой при проведении разведочного бурения, включая спутниковый мониторинг опасных ледовых объектов и разведку с воздуха с применением БПЛА</a:t>
            </a:r>
            <a:endParaRPr lang="ru-RU" sz="1600" b="1">
              <a:solidFill>
                <a:srgbClr val="103E90"/>
              </a:solidFill>
            </a:endParaRPr>
          </a:p>
        </p:txBody>
      </p:sp>
      <p:sp>
        <p:nvSpPr>
          <p:cNvPr id="9" name="Прямоугольник 8" hidden="0"/>
          <p:cNvSpPr/>
          <p:nvPr isPhoto="0" userDrawn="0"/>
        </p:nvSpPr>
        <p:spPr bwMode="auto">
          <a:xfrm>
            <a:off x="4230153" y="4090102"/>
            <a:ext cx="4734335" cy="115212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ru-RU" sz="1600" b="1">
                <a:solidFill>
                  <a:srgbClr val="103E90"/>
                </a:solidFill>
              </a:rPr>
              <a:t>4. Организация обслуживания и ремонта ТНПА, БПЛА и гидрографического оборудования. Подготовка и проведение закупок необходимого оборудования и запасных частей. </a:t>
            </a:r>
            <a:endParaRPr lang="ru-RU" sz="1600" b="1">
              <a:solidFill>
                <a:srgbClr val="103E90"/>
              </a:solidFill>
            </a:endParaRPr>
          </a:p>
        </p:txBody>
      </p:sp>
      <p:sp>
        <p:nvSpPr>
          <p:cNvPr id="10" name="Прямоугольник 9" hidden="0"/>
          <p:cNvSpPr/>
          <p:nvPr isPhoto="0" userDrawn="0"/>
        </p:nvSpPr>
        <p:spPr bwMode="auto">
          <a:xfrm>
            <a:off x="4283968" y="5301208"/>
            <a:ext cx="4734335" cy="115212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ru-RU" sz="1600" b="1">
                <a:solidFill>
                  <a:srgbClr val="103E90"/>
                </a:solidFill>
              </a:rPr>
              <a:t>5. Проведение обучения сотрудников филиалов МСС по специальности пилотов-техников ТНПА, пилотов БПЛА. Повышение квалификации  инженеров-гидрографов и подготовленных пилотов.</a:t>
            </a:r>
            <a:endParaRPr lang="ru-RU" sz="1600" b="1">
              <a:solidFill>
                <a:srgbClr val="103E90"/>
              </a:solidFill>
            </a:endParaRPr>
          </a:p>
        </p:txBody>
      </p:sp>
      <p:pic>
        <p:nvPicPr>
          <p:cNvPr id="12" name="Рисунок 11" hidden="0"/>
          <p:cNvPicPr>
            <a:picLocks noChangeAspect="1"/>
          </p:cNvPicPr>
          <p:nvPr isPhoto="0" userDrawn="0"/>
        </p:nvPicPr>
        <p:blipFill>
          <a:blip r:embed="rId3"/>
          <a:srcRect l="6302" t="399" r="3926" b="-399"/>
          <a:stretch/>
        </p:blipFill>
        <p:spPr bwMode="auto">
          <a:xfrm>
            <a:off x="195037" y="4014475"/>
            <a:ext cx="3918938" cy="2455509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15900" dist="12700" dir="900000" rotWithShape="0" algn="tl">
              <a:schemeClr val="accent1">
                <a:alpha val="45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8082CD7E-0E68-4C87-895F-FAF98C57C252}" type="slidenum">
              <a:rPr lang="ru-RU"/>
              <a:t>3</a:t>
            </a:fld>
            <a:endParaRPr lang="ru-RU"/>
          </a:p>
        </p:txBody>
      </p:sp>
      <p:sp>
        <p:nvSpPr>
          <p:cNvPr id="3" name="Прямоугольник 2" hidden="0"/>
          <p:cNvSpPr/>
          <p:nvPr isPhoto="0" userDrawn="0"/>
        </p:nvSpPr>
        <p:spPr bwMode="auto">
          <a:xfrm>
            <a:off x="1422478" y="-32365"/>
            <a:ext cx="6874729" cy="50405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ru-RU" sz="1600" b="1">
                <a:solidFill>
                  <a:srgbClr val="103E90"/>
                </a:solidFill>
              </a:rPr>
              <a:t>Выполнение подводно-технических работ с применением  ТНПА.</a:t>
            </a:r>
            <a:endParaRPr lang="ru-RU" sz="1600" b="1">
              <a:solidFill>
                <a:srgbClr val="103E90"/>
              </a:solidFill>
            </a:endParaRPr>
          </a:p>
        </p:txBody>
      </p:sp>
      <p:sp>
        <p:nvSpPr>
          <p:cNvPr id="4" name="Прямоугольник 3" hidden="0"/>
          <p:cNvSpPr/>
          <p:nvPr isPhoto="0" userDrawn="0"/>
        </p:nvSpPr>
        <p:spPr bwMode="auto">
          <a:xfrm>
            <a:off x="71500" y="358349"/>
            <a:ext cx="8784976" cy="50405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ru-RU" sz="1600" b="1">
                <a:solidFill>
                  <a:srgbClr val="103E90"/>
                </a:solidFill>
              </a:rPr>
              <a:t>По состоянию на 1 декабря 2021 на оснащении ФГБУ «</a:t>
            </a:r>
            <a:r>
              <a:rPr lang="ru-RU" sz="1600" b="1">
                <a:solidFill>
                  <a:srgbClr val="103E90"/>
                </a:solidFill>
              </a:rPr>
              <a:t>Морспасслужба</a:t>
            </a:r>
            <a:r>
              <a:rPr lang="ru-RU" sz="1600" b="1">
                <a:solidFill>
                  <a:srgbClr val="103E90"/>
                </a:solidFill>
              </a:rPr>
              <a:t>» </a:t>
            </a:r>
            <a:r>
              <a:rPr lang="ru-RU" sz="1600" b="1">
                <a:solidFill>
                  <a:srgbClr val="103E90"/>
                </a:solidFill>
                <a:latin typeface="Calibri"/>
              </a:rPr>
              <a:t>14</a:t>
            </a:r>
            <a:r>
              <a:rPr lang="ru-RU" sz="1600" b="1">
                <a:solidFill>
                  <a:srgbClr val="103E90"/>
                </a:solidFill>
              </a:rPr>
              <a:t> ТНПА от осмотрового до рабочего классов, из них:</a:t>
            </a:r>
            <a:endParaRPr lang="ru-RU" sz="1600" b="1">
              <a:solidFill>
                <a:srgbClr val="103E90"/>
              </a:solidFill>
            </a:endParaRPr>
          </a:p>
        </p:txBody>
      </p:sp>
      <p:sp>
        <p:nvSpPr>
          <p:cNvPr id="5" name="Прямоугольник 4" hidden="0"/>
          <p:cNvSpPr/>
          <p:nvPr isPhoto="0" userDrawn="0"/>
        </p:nvSpPr>
        <p:spPr bwMode="auto">
          <a:xfrm>
            <a:off x="55087" y="907826"/>
            <a:ext cx="8964996" cy="114535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ru-RU" sz="1600" b="1" u="sng">
                <a:solidFill>
                  <a:srgbClr val="103E90"/>
                </a:solidFill>
              </a:rPr>
              <a:t>Аппараты тяжелого рабочего класса (</a:t>
            </a:r>
            <a:r>
              <a:rPr lang="en-US" sz="1600" b="1" u="sng">
                <a:solidFill>
                  <a:srgbClr val="103E90"/>
                </a:solidFill>
              </a:rPr>
              <a:t>class III</a:t>
            </a:r>
            <a:r>
              <a:rPr lang="ru-RU" sz="1600" b="1" u="sng">
                <a:solidFill>
                  <a:srgbClr val="103E90"/>
                </a:solidFill>
              </a:rPr>
              <a:t> </a:t>
            </a:r>
            <a:r>
              <a:rPr lang="en-US" sz="1600" b="1" u="sng">
                <a:solidFill>
                  <a:srgbClr val="103E90"/>
                </a:solidFill>
              </a:rPr>
              <a:t>B</a:t>
            </a:r>
            <a:r>
              <a:rPr lang="ru-RU" sz="1600" b="1" u="sng">
                <a:solidFill>
                  <a:srgbClr val="103E90"/>
                </a:solidFill>
              </a:rPr>
              <a:t>  </a:t>
            </a:r>
            <a:r>
              <a:rPr lang="en-US" sz="1600" b="1" u="sng">
                <a:solidFill>
                  <a:srgbClr val="103E90"/>
                </a:solidFill>
              </a:rPr>
              <a:t>IMCA)</a:t>
            </a:r>
            <a:r>
              <a:rPr lang="ru-RU" sz="1600" b="1" u="sng">
                <a:solidFill>
                  <a:srgbClr val="103E90"/>
                </a:solidFill>
              </a:rPr>
              <a:t> – 3 аппарата.     </a:t>
            </a:r>
            <a:r>
              <a:rPr lang="ru-RU" sz="1600">
                <a:solidFill>
                  <a:srgbClr val="103E90"/>
                </a:solidFill>
              </a:rPr>
              <a:t>Каждый </a:t>
            </a:r>
            <a:r>
              <a:rPr lang="ru-RU" sz="1600">
                <a:solidFill>
                  <a:srgbClr val="103E90"/>
                </a:solidFill>
              </a:rPr>
              <a:t>аппарат  оснащен двумя манипуляторами 7 и 5 степеней свободы, для выполнения операций. А так же отдельным оптическим каналом передачи данных, для подключения видеокамер высокого разрешения, многолучевого эхолота и другого исследовательского оборудования.</a:t>
            </a:r>
            <a:endParaRPr/>
          </a:p>
          <a:p>
            <a:pPr algn="ctr">
              <a:defRPr/>
            </a:pPr>
            <a:r>
              <a:rPr lang="ru-RU" sz="1600" b="1">
                <a:solidFill>
                  <a:srgbClr val="103E90"/>
                </a:solidFill>
              </a:rPr>
              <a:t> </a:t>
            </a:r>
            <a:endParaRPr/>
          </a:p>
        </p:txBody>
      </p:sp>
      <p:pic>
        <p:nvPicPr>
          <p:cNvPr id="8" name="Рисунок 7" hidden="0"/>
          <p:cNvPicPr>
            <a:picLocks noChangeAspect="1"/>
          </p:cNvPicPr>
          <p:nvPr isPhoto="0" userDrawn="0"/>
        </p:nvPicPr>
        <p:blipFill>
          <a:blip r:embed="rId2"/>
          <a:srcRect l="19687" t="0" r="0" b="14674"/>
          <a:stretch/>
        </p:blipFill>
        <p:spPr bwMode="auto">
          <a:xfrm rot="5400000">
            <a:off x="-246425" y="2268754"/>
            <a:ext cx="3483878" cy="2776020"/>
          </a:xfrm>
          <a:prstGeom prst="rect">
            <a:avLst/>
          </a:prstGeom>
        </p:spPr>
      </p:pic>
      <p:sp>
        <p:nvSpPr>
          <p:cNvPr id="9" name="Прямоугольник 8" hidden="0"/>
          <p:cNvSpPr/>
          <p:nvPr isPhoto="0" userDrawn="0"/>
        </p:nvSpPr>
        <p:spPr bwMode="auto">
          <a:xfrm>
            <a:off x="55087" y="5445224"/>
            <a:ext cx="27347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>
                <a:solidFill>
                  <a:srgbClr val="FF0000"/>
                </a:solidFill>
                <a:latin typeface="Constantia"/>
              </a:rPr>
              <a:t>ТНПА </a:t>
            </a:r>
            <a:r>
              <a:rPr lang="en-US" sz="1600" b="1">
                <a:solidFill>
                  <a:srgbClr val="FF0000"/>
                </a:solidFill>
                <a:latin typeface="Constantia"/>
              </a:rPr>
              <a:t>QUASAR MK II</a:t>
            </a:r>
            <a:endParaRPr/>
          </a:p>
          <a:p>
            <a:pPr algn="just">
              <a:defRPr/>
            </a:pPr>
            <a:r>
              <a:rPr lang="ru-RU" sz="1600" b="1">
                <a:solidFill>
                  <a:srgbClr val="103E90"/>
                </a:solidFill>
                <a:latin typeface="Constantia"/>
              </a:rPr>
              <a:t>Вес                           - 3500 кг.</a:t>
            </a:r>
            <a:endParaRPr/>
          </a:p>
          <a:p>
            <a:pPr algn="just">
              <a:defRPr/>
            </a:pPr>
            <a:r>
              <a:rPr lang="ru-RU" sz="1600" b="1">
                <a:solidFill>
                  <a:srgbClr val="103E90"/>
                </a:solidFill>
                <a:latin typeface="Constantia"/>
              </a:rPr>
              <a:t>Мощность             – 150 </a:t>
            </a:r>
            <a:r>
              <a:rPr lang="ru-RU" sz="1600" b="1">
                <a:solidFill>
                  <a:srgbClr val="103E90"/>
                </a:solidFill>
                <a:latin typeface="Constantia"/>
              </a:rPr>
              <a:t>л.с</a:t>
            </a:r>
            <a:r>
              <a:rPr lang="ru-RU" sz="1600" b="1">
                <a:solidFill>
                  <a:srgbClr val="103E90"/>
                </a:solidFill>
                <a:latin typeface="Constantia"/>
              </a:rPr>
              <a:t>.</a:t>
            </a:r>
            <a:endParaRPr/>
          </a:p>
          <a:p>
            <a:pPr algn="just">
              <a:defRPr/>
            </a:pPr>
            <a:r>
              <a:rPr lang="ru-RU" sz="1600" b="1">
                <a:solidFill>
                  <a:srgbClr val="103E90"/>
                </a:solidFill>
                <a:latin typeface="Constantia"/>
              </a:rPr>
              <a:t>Глубина погружения  </a:t>
            </a:r>
            <a:endParaRPr/>
          </a:p>
          <a:p>
            <a:pPr algn="just">
              <a:defRPr/>
            </a:pPr>
            <a:r>
              <a:rPr lang="ru-RU" sz="1600" b="1">
                <a:solidFill>
                  <a:srgbClr val="103E90"/>
                </a:solidFill>
                <a:latin typeface="Constantia"/>
              </a:rPr>
              <a:t>до 3000 м.</a:t>
            </a:r>
            <a:endParaRPr lang="ru-RU" sz="1600" b="1">
              <a:solidFill>
                <a:srgbClr val="103E90"/>
              </a:solidFill>
              <a:latin typeface="Constantia"/>
            </a:endParaRPr>
          </a:p>
        </p:txBody>
      </p:sp>
      <p:sp>
        <p:nvSpPr>
          <p:cNvPr id="10" name="Прямоугольник 9" hidden="0"/>
          <p:cNvSpPr/>
          <p:nvPr isPhoto="0" userDrawn="0"/>
        </p:nvSpPr>
        <p:spPr bwMode="auto">
          <a:xfrm>
            <a:off x="3032477" y="5445224"/>
            <a:ext cx="289996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>
                <a:solidFill>
                  <a:srgbClr val="FF0000"/>
                </a:solidFill>
                <a:latin typeface="Constantia"/>
              </a:rPr>
              <a:t>ТНПА </a:t>
            </a:r>
            <a:r>
              <a:rPr lang="en-US" sz="1600" b="1">
                <a:solidFill>
                  <a:srgbClr val="FF0000"/>
                </a:solidFill>
                <a:latin typeface="Constantia"/>
              </a:rPr>
              <a:t>QUANTUM XP </a:t>
            </a:r>
            <a:endParaRPr lang="ru-RU" sz="1600" b="1">
              <a:solidFill>
                <a:srgbClr val="FF0000"/>
              </a:solidFill>
              <a:latin typeface="Constantia"/>
            </a:endParaRPr>
          </a:p>
          <a:p>
            <a:pPr algn="ctr">
              <a:defRPr/>
            </a:pPr>
            <a:r>
              <a:rPr lang="ru-RU" sz="1600" b="1">
                <a:solidFill>
                  <a:srgbClr val="103E90"/>
                </a:solidFill>
                <a:latin typeface="Constantia"/>
              </a:rPr>
              <a:t>Вес                         - 3500 кг.</a:t>
            </a:r>
            <a:endParaRPr/>
          </a:p>
          <a:p>
            <a:pPr algn="just">
              <a:defRPr/>
            </a:pPr>
            <a:r>
              <a:rPr lang="ru-RU" sz="1600" b="1">
                <a:solidFill>
                  <a:srgbClr val="103E90"/>
                </a:solidFill>
                <a:latin typeface="Constantia"/>
              </a:rPr>
              <a:t>Мощность             – </a:t>
            </a:r>
            <a:r>
              <a:rPr lang="en-US" sz="1600" b="1">
                <a:solidFill>
                  <a:srgbClr val="103E90"/>
                </a:solidFill>
                <a:latin typeface="Constantia"/>
              </a:rPr>
              <a:t>2</a:t>
            </a:r>
            <a:r>
              <a:rPr lang="ru-RU" sz="1600" b="1">
                <a:solidFill>
                  <a:srgbClr val="103E90"/>
                </a:solidFill>
                <a:latin typeface="Constantia"/>
              </a:rPr>
              <a:t>50 </a:t>
            </a:r>
            <a:r>
              <a:rPr lang="ru-RU" sz="1600" b="1">
                <a:solidFill>
                  <a:srgbClr val="103E90"/>
                </a:solidFill>
                <a:latin typeface="Constantia"/>
              </a:rPr>
              <a:t>л.с</a:t>
            </a:r>
            <a:r>
              <a:rPr lang="ru-RU" sz="1600" b="1">
                <a:solidFill>
                  <a:srgbClr val="103E90"/>
                </a:solidFill>
                <a:latin typeface="Constantia"/>
              </a:rPr>
              <a:t>.</a:t>
            </a:r>
            <a:endParaRPr/>
          </a:p>
          <a:p>
            <a:pPr algn="just">
              <a:defRPr/>
            </a:pPr>
            <a:r>
              <a:rPr lang="ru-RU" sz="1600" b="1">
                <a:solidFill>
                  <a:srgbClr val="103E90"/>
                </a:solidFill>
                <a:latin typeface="Constantia"/>
              </a:rPr>
              <a:t>Глубина погружения  </a:t>
            </a:r>
            <a:endParaRPr/>
          </a:p>
          <a:p>
            <a:pPr algn="just">
              <a:defRPr/>
            </a:pPr>
            <a:r>
              <a:rPr lang="ru-RU" sz="1600" b="1">
                <a:solidFill>
                  <a:srgbClr val="103E90"/>
                </a:solidFill>
                <a:latin typeface="Constantia"/>
              </a:rPr>
              <a:t>до 3000 м.</a:t>
            </a:r>
            <a:endParaRPr lang="ru-RU" sz="1600" b="1">
              <a:solidFill>
                <a:srgbClr val="103E90"/>
              </a:solidFill>
              <a:latin typeface="Constantia"/>
            </a:endParaRPr>
          </a:p>
        </p:txBody>
      </p:sp>
      <p:pic>
        <p:nvPicPr>
          <p:cNvPr id="11" name="Рисунок 10" hidden="0"/>
          <p:cNvPicPr>
            <a:picLocks noChangeAspect="1"/>
          </p:cNvPicPr>
          <p:nvPr isPhoto="0" userDrawn="0"/>
        </p:nvPicPr>
        <p:blipFill>
          <a:blip r:embed="rId3"/>
          <a:srcRect l="25850" t="16401" r="9051" b="15001"/>
          <a:stretch/>
        </p:blipFill>
        <p:spPr bwMode="auto">
          <a:xfrm rot="5400000">
            <a:off x="2911841" y="2339904"/>
            <a:ext cx="3483879" cy="2753388"/>
          </a:xfrm>
          <a:prstGeom prst="rect">
            <a:avLst/>
          </a:prstGeom>
        </p:spPr>
      </p:pic>
      <p:sp>
        <p:nvSpPr>
          <p:cNvPr id="14" name="Прямоугольник 13" hidden="0"/>
          <p:cNvSpPr/>
          <p:nvPr isPhoto="0" userDrawn="0"/>
        </p:nvSpPr>
        <p:spPr bwMode="auto">
          <a:xfrm>
            <a:off x="6175046" y="5430598"/>
            <a:ext cx="28450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>
                <a:solidFill>
                  <a:srgbClr val="FF0000"/>
                </a:solidFill>
                <a:latin typeface="Constantia"/>
              </a:rPr>
              <a:t>ТНПА </a:t>
            </a:r>
            <a:r>
              <a:rPr lang="en-US" sz="1600" b="1">
                <a:solidFill>
                  <a:srgbClr val="FF0000"/>
                </a:solidFill>
                <a:latin typeface="Constantia"/>
              </a:rPr>
              <a:t>JAGUAR </a:t>
            </a:r>
            <a:r>
              <a:rPr lang="en-US" sz="1600" b="1">
                <a:solidFill>
                  <a:srgbClr val="FF0000"/>
                </a:solidFill>
                <a:latin typeface="Calibri"/>
              </a:rPr>
              <a:t>1604</a:t>
            </a:r>
            <a:endParaRPr/>
          </a:p>
          <a:p>
            <a:pPr algn="just">
              <a:defRPr/>
            </a:pPr>
            <a:r>
              <a:rPr lang="ru-RU" sz="1600" b="1">
                <a:solidFill>
                  <a:srgbClr val="103E90"/>
                </a:solidFill>
                <a:latin typeface="Constantia"/>
              </a:rPr>
              <a:t>Вес                             - </a:t>
            </a:r>
            <a:r>
              <a:rPr lang="en-US" sz="1600" b="1">
                <a:solidFill>
                  <a:srgbClr val="103E90"/>
                </a:solidFill>
                <a:latin typeface="Calibri"/>
              </a:rPr>
              <a:t>20</a:t>
            </a:r>
            <a:r>
              <a:rPr lang="ru-RU" sz="1600" b="1">
                <a:solidFill>
                  <a:srgbClr val="103E90"/>
                </a:solidFill>
                <a:latin typeface="Calibri"/>
              </a:rPr>
              <a:t>00 </a:t>
            </a:r>
            <a:r>
              <a:rPr lang="ru-RU" sz="1600" b="1">
                <a:solidFill>
                  <a:srgbClr val="103E90"/>
                </a:solidFill>
                <a:latin typeface="Constantia"/>
              </a:rPr>
              <a:t>кг.</a:t>
            </a:r>
            <a:endParaRPr/>
          </a:p>
          <a:p>
            <a:pPr algn="just">
              <a:defRPr/>
            </a:pPr>
            <a:r>
              <a:rPr lang="ru-RU" sz="1600" b="1">
                <a:solidFill>
                  <a:srgbClr val="103E90"/>
                </a:solidFill>
                <a:latin typeface="Constantia"/>
              </a:rPr>
              <a:t>Мощность              – 9</a:t>
            </a:r>
            <a:r>
              <a:rPr lang="en-US" sz="1600" b="1">
                <a:solidFill>
                  <a:srgbClr val="103E90"/>
                </a:solidFill>
                <a:latin typeface="Constantia"/>
              </a:rPr>
              <a:t>5 </a:t>
            </a:r>
            <a:r>
              <a:rPr lang="ru-RU" sz="1600" b="1">
                <a:solidFill>
                  <a:srgbClr val="103E90"/>
                </a:solidFill>
                <a:latin typeface="Constantia"/>
              </a:rPr>
              <a:t>кВт</a:t>
            </a:r>
            <a:endParaRPr/>
          </a:p>
          <a:p>
            <a:pPr algn="just">
              <a:defRPr/>
            </a:pPr>
            <a:r>
              <a:rPr lang="ru-RU" sz="1600" b="1">
                <a:solidFill>
                  <a:srgbClr val="103E90"/>
                </a:solidFill>
                <a:latin typeface="Constantia"/>
              </a:rPr>
              <a:t>Глубина погружения  </a:t>
            </a:r>
            <a:endParaRPr/>
          </a:p>
          <a:p>
            <a:pPr algn="just">
              <a:defRPr/>
            </a:pPr>
            <a:r>
              <a:rPr lang="ru-RU" sz="1600" b="1">
                <a:solidFill>
                  <a:srgbClr val="103E90"/>
                </a:solidFill>
                <a:latin typeface="Constantia"/>
              </a:rPr>
              <a:t>до 3000 м.</a:t>
            </a:r>
            <a:endParaRPr lang="ru-RU" sz="1600" b="1">
              <a:solidFill>
                <a:srgbClr val="103E90"/>
              </a:solidFill>
              <a:latin typeface="Constantia"/>
            </a:endParaRPr>
          </a:p>
        </p:txBody>
      </p:sp>
      <p:pic>
        <p:nvPicPr>
          <p:cNvPr id="15" name="Рисунок 14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 rot="5400000">
            <a:off x="6016099" y="2418793"/>
            <a:ext cx="3465110" cy="25988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8082CD7E-0E68-4C87-895F-FAF98C57C252}" type="slidenum">
              <a:rPr lang="ru-RU"/>
              <a:t>4</a:t>
            </a:fld>
            <a:endParaRPr lang="ru-RU"/>
          </a:p>
        </p:txBody>
      </p:sp>
      <p:sp>
        <p:nvSpPr>
          <p:cNvPr id="3" name="Прямоугольник 2" hidden="0"/>
          <p:cNvSpPr/>
          <p:nvPr isPhoto="0" userDrawn="0"/>
        </p:nvSpPr>
        <p:spPr bwMode="auto">
          <a:xfrm>
            <a:off x="251520" y="404664"/>
            <a:ext cx="8784976" cy="81836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u="sng">
                <a:solidFill>
                  <a:srgbClr val="103E90"/>
                </a:solidFill>
              </a:rPr>
              <a:t>Аппараты </a:t>
            </a:r>
            <a:r>
              <a:rPr lang="ru-RU" b="1" u="sng">
                <a:solidFill>
                  <a:srgbClr val="103E90"/>
                </a:solidFill>
              </a:rPr>
              <a:t>легкого рабочего </a:t>
            </a:r>
            <a:r>
              <a:rPr lang="ru-RU" b="1" u="sng">
                <a:solidFill>
                  <a:srgbClr val="103E90"/>
                </a:solidFill>
              </a:rPr>
              <a:t>класса (</a:t>
            </a:r>
            <a:r>
              <a:rPr lang="en-US" b="1" u="sng">
                <a:solidFill>
                  <a:srgbClr val="103E90"/>
                </a:solidFill>
              </a:rPr>
              <a:t>class III</a:t>
            </a:r>
            <a:r>
              <a:rPr lang="ru-RU" b="1" u="sng">
                <a:solidFill>
                  <a:srgbClr val="103E90"/>
                </a:solidFill>
              </a:rPr>
              <a:t> </a:t>
            </a:r>
            <a:r>
              <a:rPr lang="en-US" b="1" u="sng">
                <a:solidFill>
                  <a:srgbClr val="103E90"/>
                </a:solidFill>
              </a:rPr>
              <a:t>A</a:t>
            </a:r>
            <a:r>
              <a:rPr lang="ru-RU" b="1" u="sng">
                <a:solidFill>
                  <a:srgbClr val="103E90"/>
                </a:solidFill>
              </a:rPr>
              <a:t> </a:t>
            </a:r>
            <a:r>
              <a:rPr lang="en-US" b="1" u="sng">
                <a:solidFill>
                  <a:srgbClr val="103E90"/>
                </a:solidFill>
              </a:rPr>
              <a:t>IMCA)</a:t>
            </a:r>
            <a:r>
              <a:rPr lang="ru-RU" b="1" u="sng">
                <a:solidFill>
                  <a:srgbClr val="103E90"/>
                </a:solidFill>
              </a:rPr>
              <a:t> – </a:t>
            </a:r>
            <a:r>
              <a:rPr lang="ru-RU" b="1" u="sng">
                <a:solidFill>
                  <a:srgbClr val="103E90"/>
                </a:solidFill>
              </a:rPr>
              <a:t>4 </a:t>
            </a:r>
            <a:r>
              <a:rPr lang="ru-RU" b="1" u="sng">
                <a:solidFill>
                  <a:srgbClr val="103E90"/>
                </a:solidFill>
              </a:rPr>
              <a:t>аппарата.</a:t>
            </a:r>
            <a:r>
              <a:rPr lang="ru-RU" sz="1600" b="1">
                <a:solidFill>
                  <a:srgbClr val="103E90"/>
                </a:solidFill>
              </a:rPr>
              <a:t> </a:t>
            </a:r>
            <a:endParaRPr lang="ru-RU" sz="1600" b="1">
              <a:solidFill>
                <a:srgbClr val="103E90"/>
              </a:solidFill>
            </a:endParaRPr>
          </a:p>
          <a:p>
            <a:pPr algn="ctr">
              <a:defRPr/>
            </a:pPr>
            <a:endParaRPr lang="ru-RU" sz="1600" b="1">
              <a:solidFill>
                <a:srgbClr val="103E90"/>
              </a:solidFill>
            </a:endParaRPr>
          </a:p>
          <a:p>
            <a:pPr algn="just">
              <a:defRPr/>
            </a:pPr>
            <a:r>
              <a:rPr lang="ru-RU" sz="1600" b="1">
                <a:solidFill>
                  <a:srgbClr val="103E90"/>
                </a:solidFill>
              </a:rPr>
              <a:t>ТНПА этого класса способны нести дополнительное оборудование и выполнять основные виды подводно-технических и инспекционных </a:t>
            </a:r>
            <a:r>
              <a:rPr lang="ru-RU" sz="1600" b="1">
                <a:solidFill>
                  <a:srgbClr val="103E90"/>
                </a:solidFill>
              </a:rPr>
              <a:t>работ</a:t>
            </a:r>
            <a:r>
              <a:rPr lang="ru-RU" sz="1600" b="1">
                <a:solidFill>
                  <a:srgbClr val="103E90"/>
                </a:solidFill>
              </a:rPr>
              <a:t>.</a:t>
            </a:r>
            <a:endParaRPr lang="ru-RU" sz="1600" b="1">
              <a:solidFill>
                <a:srgbClr val="103E90"/>
              </a:solidFill>
            </a:endParaRPr>
          </a:p>
        </p:txBody>
      </p:sp>
      <p:sp>
        <p:nvSpPr>
          <p:cNvPr id="9" name="Прямоугольник 8" hidden="0"/>
          <p:cNvSpPr/>
          <p:nvPr isPhoto="0" userDrawn="0"/>
        </p:nvSpPr>
        <p:spPr bwMode="auto">
          <a:xfrm>
            <a:off x="5525329" y="3645024"/>
            <a:ext cx="3528392" cy="266144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ru-RU" sz="1600" b="1">
                <a:solidFill>
                  <a:srgbClr val="103E90"/>
                </a:solidFill>
              </a:rPr>
              <a:t>Аппараты оснащены манипуляторами  с 7 степенями свободы, манипулятором типа «</a:t>
            </a:r>
            <a:r>
              <a:rPr lang="ru-RU" sz="1600" b="1">
                <a:solidFill>
                  <a:srgbClr val="103E90"/>
                </a:solidFill>
              </a:rPr>
              <a:t>схват</a:t>
            </a:r>
            <a:r>
              <a:rPr lang="ru-RU" sz="1600" b="1">
                <a:solidFill>
                  <a:srgbClr val="103E90"/>
                </a:solidFill>
              </a:rPr>
              <a:t>», 4-мя камерами высокого разрешения.  </a:t>
            </a:r>
            <a:endParaRPr/>
          </a:p>
          <a:p>
            <a:pPr algn="just">
              <a:defRPr/>
            </a:pPr>
            <a:r>
              <a:rPr lang="ru-RU" sz="1600" b="1">
                <a:solidFill>
                  <a:srgbClr val="103E90"/>
                </a:solidFill>
              </a:rPr>
              <a:t>ТНПА способны нести дополнительное оборудование и выполнять основные виды подводно-технических и все виды инспекционных </a:t>
            </a:r>
            <a:r>
              <a:rPr lang="ru-RU" sz="1600" b="1">
                <a:solidFill>
                  <a:srgbClr val="103E90"/>
                </a:solidFill>
              </a:rPr>
              <a:t>работ</a:t>
            </a:r>
            <a:r>
              <a:rPr lang="ru-RU" sz="1600" b="1">
                <a:solidFill>
                  <a:srgbClr val="103E90"/>
                </a:solidFill>
              </a:rPr>
              <a:t>.</a:t>
            </a:r>
            <a:endParaRPr lang="ru-RU" sz="1600" b="1">
              <a:solidFill>
                <a:srgbClr val="103E90"/>
              </a:solidFill>
            </a:endParaRPr>
          </a:p>
        </p:txBody>
      </p:sp>
      <p:sp>
        <p:nvSpPr>
          <p:cNvPr id="10" name="Прямоугольник 9" hidden="0"/>
          <p:cNvSpPr/>
          <p:nvPr isPhoto="0" userDrawn="0"/>
        </p:nvSpPr>
        <p:spPr bwMode="auto">
          <a:xfrm>
            <a:off x="5525329" y="1772816"/>
            <a:ext cx="33647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>
                <a:solidFill>
                  <a:srgbClr val="103E90"/>
                </a:solidFill>
                <a:latin typeface="Constantia"/>
              </a:rPr>
              <a:t>ТНПА</a:t>
            </a:r>
            <a:r>
              <a:rPr lang="en-US" sz="1600" b="1">
                <a:solidFill>
                  <a:srgbClr val="103E90"/>
                </a:solidFill>
                <a:latin typeface="Constantia"/>
              </a:rPr>
              <a:t> </a:t>
            </a:r>
            <a:r>
              <a:rPr lang="ru-RU" sz="1600" b="1">
                <a:solidFill>
                  <a:srgbClr val="103E90"/>
                </a:solidFill>
                <a:latin typeface="Constantia"/>
              </a:rPr>
              <a:t>МСС </a:t>
            </a:r>
            <a:r>
              <a:rPr lang="en-US" sz="1600" b="1">
                <a:solidFill>
                  <a:srgbClr val="103E90"/>
                </a:solidFill>
                <a:latin typeface="Constantia"/>
              </a:rPr>
              <a:t> </a:t>
            </a:r>
            <a:r>
              <a:rPr lang="en-US" sz="1600" b="1">
                <a:solidFill>
                  <a:srgbClr val="103E90"/>
                </a:solidFill>
                <a:latin typeface="Calibri"/>
              </a:rPr>
              <a:t>30</a:t>
            </a:r>
            <a:r>
              <a:rPr lang="ru-RU" sz="1600" b="1">
                <a:solidFill>
                  <a:srgbClr val="103E90"/>
                </a:solidFill>
                <a:latin typeface="Calibri"/>
              </a:rPr>
              <a:t>00</a:t>
            </a:r>
            <a:r>
              <a:rPr lang="en-US" sz="1600" b="1">
                <a:solidFill>
                  <a:srgbClr val="103E90"/>
                </a:solidFill>
                <a:latin typeface="Constantia"/>
              </a:rPr>
              <a:t>K</a:t>
            </a:r>
            <a:endParaRPr/>
          </a:p>
          <a:p>
            <a:pPr algn="just">
              <a:defRPr/>
            </a:pPr>
            <a:r>
              <a:rPr lang="ru-RU" sz="1600" b="1">
                <a:solidFill>
                  <a:srgbClr val="103E90"/>
                </a:solidFill>
                <a:latin typeface="Constantia"/>
              </a:rPr>
              <a:t>Вес                                        - 12</a:t>
            </a:r>
            <a:r>
              <a:rPr lang="en-US" sz="1600" b="1">
                <a:solidFill>
                  <a:srgbClr val="103E90"/>
                </a:solidFill>
                <a:latin typeface="Constantia"/>
              </a:rPr>
              <a:t>00</a:t>
            </a:r>
            <a:r>
              <a:rPr lang="ru-RU" sz="1600" b="1">
                <a:solidFill>
                  <a:srgbClr val="103E90"/>
                </a:solidFill>
                <a:latin typeface="Constantia"/>
              </a:rPr>
              <a:t> кг.</a:t>
            </a:r>
            <a:endParaRPr/>
          </a:p>
          <a:p>
            <a:pPr algn="just">
              <a:defRPr/>
            </a:pPr>
            <a:r>
              <a:rPr lang="ru-RU" sz="1600" b="1">
                <a:solidFill>
                  <a:srgbClr val="103E90"/>
                </a:solidFill>
                <a:latin typeface="Constantia"/>
              </a:rPr>
              <a:t>Мощность                         – </a:t>
            </a:r>
            <a:r>
              <a:rPr lang="en-US" sz="1600" b="1">
                <a:solidFill>
                  <a:srgbClr val="103E90"/>
                </a:solidFill>
                <a:latin typeface="Constantia"/>
              </a:rPr>
              <a:t>3</a:t>
            </a:r>
            <a:r>
              <a:rPr lang="ru-RU" sz="1600" b="1">
                <a:solidFill>
                  <a:srgbClr val="103E90"/>
                </a:solidFill>
                <a:latin typeface="Constantia"/>
              </a:rPr>
              <a:t>5</a:t>
            </a:r>
            <a:r>
              <a:rPr lang="en-US" sz="1600" b="1">
                <a:solidFill>
                  <a:srgbClr val="103E90"/>
                </a:solidFill>
                <a:latin typeface="Constantia"/>
              </a:rPr>
              <a:t> </a:t>
            </a:r>
            <a:r>
              <a:rPr lang="ru-RU" sz="1600" b="1">
                <a:solidFill>
                  <a:srgbClr val="103E90"/>
                </a:solidFill>
                <a:latin typeface="Constantia"/>
              </a:rPr>
              <a:t>кВт</a:t>
            </a:r>
            <a:endParaRPr/>
          </a:p>
          <a:p>
            <a:pPr algn="just">
              <a:defRPr/>
            </a:pPr>
            <a:r>
              <a:rPr lang="ru-RU" sz="1600" b="1">
                <a:solidFill>
                  <a:srgbClr val="103E90"/>
                </a:solidFill>
                <a:latin typeface="Constantia"/>
              </a:rPr>
              <a:t>Глубина погружения  до 3000 м.</a:t>
            </a:r>
            <a:endParaRPr lang="ru-RU" sz="1600" b="1">
              <a:solidFill>
                <a:srgbClr val="103E90"/>
              </a:solidFill>
              <a:latin typeface="Constantia"/>
            </a:endParaRPr>
          </a:p>
        </p:txBody>
      </p:sp>
      <p:pic>
        <p:nvPicPr>
          <p:cNvPr id="11" name="Рисунок 10" hidden="0"/>
          <p:cNvPicPr>
            <a:picLocks noChangeAspect="1"/>
          </p:cNvPicPr>
          <p:nvPr isPhoto="0" userDrawn="0"/>
        </p:nvPicPr>
        <p:blipFill>
          <a:blip r:embed="rId2"/>
          <a:srcRect l="20076" t="0" r="17712" b="0"/>
          <a:stretch/>
        </p:blipFill>
        <p:spPr bwMode="auto">
          <a:xfrm>
            <a:off x="107504" y="1412776"/>
            <a:ext cx="5256584" cy="47528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8082CD7E-0E68-4C87-895F-FAF98C57C252}" type="slidenum">
              <a:rPr lang="ru-RU"/>
              <a:t>5</a:t>
            </a:fld>
            <a:endParaRPr lang="ru-RU"/>
          </a:p>
        </p:txBody>
      </p:sp>
      <p:sp>
        <p:nvSpPr>
          <p:cNvPr id="4" name="Прямоугольник 3" hidden="0"/>
          <p:cNvSpPr/>
          <p:nvPr isPhoto="0" userDrawn="0"/>
        </p:nvSpPr>
        <p:spPr bwMode="auto">
          <a:xfrm>
            <a:off x="827584" y="5304110"/>
            <a:ext cx="33647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>
                <a:solidFill>
                  <a:srgbClr val="103E90"/>
                </a:solidFill>
                <a:latin typeface="Constantia"/>
              </a:rPr>
              <a:t>ТНПА</a:t>
            </a:r>
            <a:r>
              <a:rPr lang="en-US" sz="1600" b="1">
                <a:solidFill>
                  <a:srgbClr val="103E90"/>
                </a:solidFill>
                <a:latin typeface="Constantia"/>
              </a:rPr>
              <a:t> SF </a:t>
            </a:r>
            <a:r>
              <a:rPr lang="en-US" sz="1600" b="1">
                <a:solidFill>
                  <a:srgbClr val="103E90"/>
                </a:solidFill>
                <a:latin typeface="Calibri"/>
              </a:rPr>
              <a:t>30</a:t>
            </a:r>
            <a:r>
              <a:rPr lang="en-US" sz="1600" b="1">
                <a:solidFill>
                  <a:srgbClr val="103E90"/>
                </a:solidFill>
                <a:latin typeface="Constantia"/>
              </a:rPr>
              <a:t>K</a:t>
            </a:r>
            <a:endParaRPr/>
          </a:p>
          <a:p>
            <a:pPr algn="just">
              <a:defRPr/>
            </a:pPr>
            <a:r>
              <a:rPr lang="ru-RU" sz="1600" b="1">
                <a:solidFill>
                  <a:srgbClr val="103E90"/>
                </a:solidFill>
                <a:latin typeface="Constantia"/>
              </a:rPr>
              <a:t>Вес                                        - </a:t>
            </a:r>
            <a:r>
              <a:rPr lang="en-US" sz="1600" b="1">
                <a:solidFill>
                  <a:srgbClr val="103E90"/>
                </a:solidFill>
                <a:latin typeface="Constantia"/>
              </a:rPr>
              <a:t>900</a:t>
            </a:r>
            <a:r>
              <a:rPr lang="ru-RU" sz="1600" b="1">
                <a:solidFill>
                  <a:srgbClr val="103E90"/>
                </a:solidFill>
                <a:latin typeface="Constantia"/>
              </a:rPr>
              <a:t> кг.</a:t>
            </a:r>
            <a:endParaRPr/>
          </a:p>
          <a:p>
            <a:pPr algn="just">
              <a:defRPr/>
            </a:pPr>
            <a:r>
              <a:rPr lang="ru-RU" sz="1600" b="1">
                <a:solidFill>
                  <a:srgbClr val="103E90"/>
                </a:solidFill>
                <a:latin typeface="Constantia"/>
              </a:rPr>
              <a:t>Мощность                         – </a:t>
            </a:r>
            <a:r>
              <a:rPr lang="en-US" sz="1600" b="1">
                <a:solidFill>
                  <a:srgbClr val="103E90"/>
                </a:solidFill>
                <a:latin typeface="Constantia"/>
              </a:rPr>
              <a:t>30 </a:t>
            </a:r>
            <a:r>
              <a:rPr lang="ru-RU" sz="1600" b="1">
                <a:solidFill>
                  <a:srgbClr val="103E90"/>
                </a:solidFill>
                <a:latin typeface="Constantia"/>
              </a:rPr>
              <a:t>кВт</a:t>
            </a:r>
            <a:endParaRPr/>
          </a:p>
          <a:p>
            <a:pPr algn="just">
              <a:defRPr/>
            </a:pPr>
            <a:r>
              <a:rPr lang="ru-RU" sz="1600" b="1">
                <a:solidFill>
                  <a:srgbClr val="103E90"/>
                </a:solidFill>
                <a:latin typeface="Constantia"/>
              </a:rPr>
              <a:t>Глубина погружения  до 1000 м.</a:t>
            </a:r>
            <a:endParaRPr lang="ru-RU" sz="1600" b="1">
              <a:solidFill>
                <a:srgbClr val="103E90"/>
              </a:solidFill>
              <a:latin typeface="Constantia"/>
            </a:endParaRPr>
          </a:p>
        </p:txBody>
      </p:sp>
      <p:sp>
        <p:nvSpPr>
          <p:cNvPr id="5" name="Прямоугольник 4" hidden="0"/>
          <p:cNvSpPr/>
          <p:nvPr isPhoto="0" userDrawn="0"/>
        </p:nvSpPr>
        <p:spPr bwMode="auto">
          <a:xfrm>
            <a:off x="251520" y="404664"/>
            <a:ext cx="8784976" cy="108012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u="sng">
                <a:solidFill>
                  <a:srgbClr val="103E90"/>
                </a:solidFill>
              </a:rPr>
              <a:t>Аппараты </a:t>
            </a:r>
            <a:r>
              <a:rPr lang="ru-RU" b="1" u="sng">
                <a:solidFill>
                  <a:srgbClr val="103E90"/>
                </a:solidFill>
              </a:rPr>
              <a:t>тяжелого инспекционного </a:t>
            </a:r>
            <a:r>
              <a:rPr lang="ru-RU" b="1" u="sng">
                <a:solidFill>
                  <a:srgbClr val="103E90"/>
                </a:solidFill>
              </a:rPr>
              <a:t>класса (</a:t>
            </a:r>
            <a:r>
              <a:rPr lang="en-US" b="1" u="sng">
                <a:solidFill>
                  <a:srgbClr val="103E90"/>
                </a:solidFill>
              </a:rPr>
              <a:t>class </a:t>
            </a:r>
            <a:r>
              <a:rPr lang="en-US" b="1" u="sng">
                <a:solidFill>
                  <a:srgbClr val="103E90"/>
                </a:solidFill>
              </a:rPr>
              <a:t>II</a:t>
            </a:r>
            <a:r>
              <a:rPr lang="ru-RU" b="1" u="sng">
                <a:solidFill>
                  <a:srgbClr val="103E90"/>
                </a:solidFill>
              </a:rPr>
              <a:t> </a:t>
            </a:r>
            <a:r>
              <a:rPr lang="en-US" b="1" u="sng">
                <a:solidFill>
                  <a:srgbClr val="103E90"/>
                </a:solidFill>
              </a:rPr>
              <a:t>A</a:t>
            </a:r>
            <a:r>
              <a:rPr lang="ru-RU" b="1" u="sng">
                <a:solidFill>
                  <a:srgbClr val="103E90"/>
                </a:solidFill>
              </a:rPr>
              <a:t> </a:t>
            </a:r>
            <a:r>
              <a:rPr lang="en-US" b="1" u="sng">
                <a:solidFill>
                  <a:srgbClr val="103E90"/>
                </a:solidFill>
              </a:rPr>
              <a:t>IMCA)</a:t>
            </a:r>
            <a:r>
              <a:rPr lang="ru-RU" b="1" u="sng">
                <a:solidFill>
                  <a:srgbClr val="103E90"/>
                </a:solidFill>
              </a:rPr>
              <a:t> – </a:t>
            </a:r>
            <a:r>
              <a:rPr lang="ru-RU" b="1" u="sng">
                <a:solidFill>
                  <a:srgbClr val="103E90"/>
                </a:solidFill>
              </a:rPr>
              <a:t>2 </a:t>
            </a:r>
            <a:r>
              <a:rPr lang="ru-RU" b="1" u="sng">
                <a:solidFill>
                  <a:srgbClr val="103E90"/>
                </a:solidFill>
              </a:rPr>
              <a:t>аппарата.</a:t>
            </a:r>
            <a:r>
              <a:rPr lang="ru-RU" sz="1600" b="1">
                <a:solidFill>
                  <a:srgbClr val="103E90"/>
                </a:solidFill>
              </a:rPr>
              <a:t> </a:t>
            </a:r>
            <a:endParaRPr lang="ru-RU" sz="1600" b="1">
              <a:solidFill>
                <a:srgbClr val="103E90"/>
              </a:solidFill>
            </a:endParaRPr>
          </a:p>
          <a:p>
            <a:pPr algn="ctr">
              <a:defRPr/>
            </a:pPr>
            <a:endParaRPr lang="ru-RU" sz="1600" b="1">
              <a:solidFill>
                <a:srgbClr val="103E90"/>
              </a:solidFill>
            </a:endParaRPr>
          </a:p>
          <a:p>
            <a:pPr algn="just">
              <a:defRPr/>
            </a:pPr>
            <a:r>
              <a:rPr lang="ru-RU" sz="1600" b="1">
                <a:solidFill>
                  <a:srgbClr val="103E90"/>
                </a:solidFill>
              </a:rPr>
              <a:t>ТНПА этого класса способны нести оборудование  для инспекционных работ и выполнять несложные виды подводно-технических</a:t>
            </a:r>
            <a:endParaRPr lang="ru-RU" sz="1600" b="1">
              <a:solidFill>
                <a:srgbClr val="103E90"/>
              </a:solidFill>
            </a:endParaRPr>
          </a:p>
        </p:txBody>
      </p:sp>
      <p:pic>
        <p:nvPicPr>
          <p:cNvPr id="6" name="Рисунок 5" hidden="0"/>
          <p:cNvPicPr>
            <a:picLocks noChangeAspect="1"/>
          </p:cNvPicPr>
          <p:nvPr isPhoto="0" userDrawn="0"/>
        </p:nvPicPr>
        <p:blipFill>
          <a:blip r:embed="rId2"/>
          <a:srcRect l="10473" t="25019" r="37553" b="3055"/>
          <a:stretch/>
        </p:blipFill>
        <p:spPr bwMode="auto">
          <a:xfrm>
            <a:off x="232055" y="1618800"/>
            <a:ext cx="4255114" cy="3312368"/>
          </a:xfrm>
          <a:prstGeom prst="rect">
            <a:avLst/>
          </a:prstGeom>
        </p:spPr>
      </p:pic>
      <p:sp>
        <p:nvSpPr>
          <p:cNvPr id="9" name="Прямоугольник 8" hidden="0"/>
          <p:cNvSpPr/>
          <p:nvPr isPhoto="0" userDrawn="0"/>
        </p:nvSpPr>
        <p:spPr bwMode="auto">
          <a:xfrm>
            <a:off x="5076056" y="5304110"/>
            <a:ext cx="33647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>
                <a:solidFill>
                  <a:srgbClr val="103E90"/>
                </a:solidFill>
                <a:latin typeface="Constantia"/>
              </a:rPr>
              <a:t>ТНПА</a:t>
            </a:r>
            <a:r>
              <a:rPr lang="en-US" sz="1600" b="1">
                <a:solidFill>
                  <a:srgbClr val="103E90"/>
                </a:solidFill>
                <a:latin typeface="Constantia"/>
              </a:rPr>
              <a:t> SF </a:t>
            </a:r>
            <a:r>
              <a:rPr lang="ru-RU" sz="1600" b="1">
                <a:solidFill>
                  <a:srgbClr val="103E90"/>
                </a:solidFill>
                <a:latin typeface="Calibri"/>
              </a:rPr>
              <a:t>15</a:t>
            </a:r>
            <a:r>
              <a:rPr lang="en-US" sz="1600" b="1">
                <a:solidFill>
                  <a:srgbClr val="103E90"/>
                </a:solidFill>
                <a:latin typeface="Constantia"/>
              </a:rPr>
              <a:t>K</a:t>
            </a:r>
            <a:endParaRPr/>
          </a:p>
          <a:p>
            <a:pPr algn="just">
              <a:defRPr/>
            </a:pPr>
            <a:r>
              <a:rPr lang="ru-RU" sz="1600" b="1">
                <a:solidFill>
                  <a:srgbClr val="103E90"/>
                </a:solidFill>
                <a:latin typeface="Constantia"/>
              </a:rPr>
              <a:t>Вес                                        - 600 кг.</a:t>
            </a:r>
            <a:endParaRPr/>
          </a:p>
          <a:p>
            <a:pPr algn="just">
              <a:defRPr/>
            </a:pPr>
            <a:r>
              <a:rPr lang="ru-RU" sz="1600" b="1">
                <a:solidFill>
                  <a:srgbClr val="103E90"/>
                </a:solidFill>
                <a:latin typeface="Constantia"/>
              </a:rPr>
              <a:t>Мощность                         – 15</a:t>
            </a:r>
            <a:r>
              <a:rPr lang="en-US" sz="1600" b="1">
                <a:solidFill>
                  <a:srgbClr val="103E90"/>
                </a:solidFill>
                <a:latin typeface="Constantia"/>
              </a:rPr>
              <a:t> </a:t>
            </a:r>
            <a:r>
              <a:rPr lang="ru-RU" sz="1600" b="1">
                <a:solidFill>
                  <a:srgbClr val="103E90"/>
                </a:solidFill>
                <a:latin typeface="Constantia"/>
              </a:rPr>
              <a:t>кВт</a:t>
            </a:r>
            <a:endParaRPr/>
          </a:p>
          <a:p>
            <a:pPr algn="just">
              <a:defRPr/>
            </a:pPr>
            <a:r>
              <a:rPr lang="ru-RU" sz="1600" b="1">
                <a:solidFill>
                  <a:srgbClr val="103E90"/>
                </a:solidFill>
                <a:latin typeface="Constantia"/>
              </a:rPr>
              <a:t>Глубина погружения  до 1000 м.</a:t>
            </a:r>
            <a:endParaRPr lang="ru-RU" sz="1600" b="1">
              <a:solidFill>
                <a:srgbClr val="103E90"/>
              </a:solidFill>
              <a:latin typeface="Constantia"/>
            </a:endParaRPr>
          </a:p>
        </p:txBody>
      </p:sp>
      <p:pic>
        <p:nvPicPr>
          <p:cNvPr id="10" name="Рисунок 9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4594852" y="1618800"/>
            <a:ext cx="4416491" cy="33123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8082CD7E-0E68-4C87-895F-FAF98C57C252}" type="slidenum">
              <a:rPr lang="ru-RU"/>
              <a:t>6</a:t>
            </a:fld>
            <a:endParaRPr lang="ru-RU"/>
          </a:p>
        </p:txBody>
      </p:sp>
      <p:sp>
        <p:nvSpPr>
          <p:cNvPr id="3" name="Прямоугольник 2" hidden="0"/>
          <p:cNvSpPr/>
          <p:nvPr isPhoto="0" userDrawn="0"/>
        </p:nvSpPr>
        <p:spPr bwMode="auto">
          <a:xfrm>
            <a:off x="107504" y="332656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>
                <a:solidFill>
                  <a:srgbClr val="103E90"/>
                </a:solidFill>
              </a:rPr>
              <a:t>Аппараты </a:t>
            </a:r>
            <a:r>
              <a:rPr lang="ru-RU" b="1" u="sng">
                <a:solidFill>
                  <a:srgbClr val="103E90"/>
                </a:solidFill>
              </a:rPr>
              <a:t>легкого инспекционного класса (</a:t>
            </a:r>
            <a:r>
              <a:rPr lang="en-US" b="1" u="sng">
                <a:solidFill>
                  <a:srgbClr val="103E90"/>
                </a:solidFill>
              </a:rPr>
              <a:t>class </a:t>
            </a:r>
            <a:r>
              <a:rPr lang="en-US" b="1" u="sng">
                <a:solidFill>
                  <a:srgbClr val="103E90"/>
                </a:solidFill>
              </a:rPr>
              <a:t>II</a:t>
            </a:r>
            <a:r>
              <a:rPr lang="ru-RU" b="1" u="sng">
                <a:solidFill>
                  <a:srgbClr val="103E90"/>
                </a:solidFill>
              </a:rPr>
              <a:t> </a:t>
            </a:r>
            <a:r>
              <a:rPr lang="en-US" b="1" u="sng">
                <a:solidFill>
                  <a:srgbClr val="103E90"/>
                </a:solidFill>
              </a:rPr>
              <a:t>A</a:t>
            </a:r>
            <a:r>
              <a:rPr lang="ru-RU" b="1" u="sng">
                <a:solidFill>
                  <a:srgbClr val="103E90"/>
                </a:solidFill>
              </a:rPr>
              <a:t>  </a:t>
            </a:r>
            <a:r>
              <a:rPr lang="en-US" b="1" u="sng">
                <a:solidFill>
                  <a:srgbClr val="103E90"/>
                </a:solidFill>
              </a:rPr>
              <a:t>IMCA)</a:t>
            </a:r>
            <a:r>
              <a:rPr lang="ru-RU" b="1" u="sng">
                <a:solidFill>
                  <a:srgbClr val="103E90"/>
                </a:solidFill>
              </a:rPr>
              <a:t> – </a:t>
            </a:r>
            <a:r>
              <a:rPr lang="ru-RU" b="1" u="sng">
                <a:solidFill>
                  <a:srgbClr val="103E90"/>
                </a:solidFill>
              </a:rPr>
              <a:t>3 аппарата.</a:t>
            </a:r>
            <a:r>
              <a:rPr lang="ru-RU" sz="1600" b="1">
                <a:solidFill>
                  <a:srgbClr val="103E90"/>
                </a:solidFill>
              </a:rPr>
              <a:t> </a:t>
            </a:r>
            <a:endParaRPr lang="ru-RU" sz="1600" b="1">
              <a:solidFill>
                <a:srgbClr val="103E90"/>
              </a:solidFill>
            </a:endParaRPr>
          </a:p>
        </p:txBody>
      </p:sp>
      <p:sp>
        <p:nvSpPr>
          <p:cNvPr id="4" name="Прямоугольник 3" hidden="0"/>
          <p:cNvSpPr/>
          <p:nvPr isPhoto="0" userDrawn="0"/>
        </p:nvSpPr>
        <p:spPr bwMode="auto">
          <a:xfrm>
            <a:off x="323528" y="836712"/>
            <a:ext cx="84969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b="1">
                <a:solidFill>
                  <a:srgbClr val="103E90"/>
                </a:solidFill>
                <a:latin typeface="Constantia"/>
              </a:rPr>
              <a:t>ТНПА этого класса способны нести дополнительное оборудование  для инспекционных </a:t>
            </a:r>
            <a:r>
              <a:rPr lang="ru-RU" sz="1600" b="1">
                <a:solidFill>
                  <a:srgbClr val="103E90"/>
                </a:solidFill>
                <a:latin typeface="Constantia"/>
              </a:rPr>
              <a:t>и осмотровых работ</a:t>
            </a:r>
            <a:r>
              <a:rPr lang="ru-RU" sz="1600" b="1">
                <a:solidFill>
                  <a:srgbClr val="103E90"/>
                </a:solidFill>
                <a:latin typeface="Constantia"/>
              </a:rPr>
              <a:t>. Манипуляторы аппаратов используются для вспомогательных целей и </a:t>
            </a:r>
            <a:r>
              <a:rPr lang="ru-RU" sz="1600" b="1">
                <a:solidFill>
                  <a:srgbClr val="103E90"/>
                </a:solidFill>
                <a:latin typeface="Constantia"/>
              </a:rPr>
              <a:t>активации устройств </a:t>
            </a:r>
            <a:r>
              <a:rPr lang="ru-RU" sz="1600" b="1">
                <a:solidFill>
                  <a:srgbClr val="103E90"/>
                </a:solidFill>
                <a:latin typeface="Constantia"/>
              </a:rPr>
              <a:t>пробоотбора</a:t>
            </a:r>
            <a:r>
              <a:rPr lang="ru-RU" sz="1600" b="1">
                <a:solidFill>
                  <a:srgbClr val="103E90"/>
                </a:solidFill>
                <a:latin typeface="Constantia"/>
              </a:rPr>
              <a:t>. НА оснащении ФГБУ «</a:t>
            </a:r>
            <a:r>
              <a:rPr lang="ru-RU" sz="1600" b="1">
                <a:solidFill>
                  <a:srgbClr val="103E90"/>
                </a:solidFill>
                <a:latin typeface="Constantia"/>
              </a:rPr>
              <a:t>Морспасслужба</a:t>
            </a:r>
            <a:r>
              <a:rPr lang="ru-RU" sz="1600" b="1">
                <a:solidFill>
                  <a:srgbClr val="103E90"/>
                </a:solidFill>
                <a:latin typeface="Constantia"/>
              </a:rPr>
              <a:t>» 2 аппарата </a:t>
            </a:r>
            <a:r>
              <a:rPr lang="en-US" sz="1600" b="1">
                <a:solidFill>
                  <a:srgbClr val="103E90"/>
                </a:solidFill>
                <a:latin typeface="Constantia"/>
              </a:rPr>
              <a:t>SUBFIGHTER</a:t>
            </a:r>
            <a:r>
              <a:rPr lang="ru-RU" sz="1600" b="1">
                <a:solidFill>
                  <a:srgbClr val="103E90"/>
                </a:solidFill>
                <a:latin typeface="Constantia"/>
              </a:rPr>
              <a:t> 7500 и один аппарат «</a:t>
            </a:r>
            <a:r>
              <a:rPr lang="en-US" sz="1600" b="1">
                <a:solidFill>
                  <a:srgbClr val="103E90"/>
                </a:solidFill>
                <a:latin typeface="Constantia"/>
              </a:rPr>
              <a:t>Falcon DR</a:t>
            </a:r>
            <a:r>
              <a:rPr lang="ru-RU" sz="1600" b="1">
                <a:solidFill>
                  <a:srgbClr val="103E90"/>
                </a:solidFill>
                <a:latin typeface="Constantia"/>
              </a:rPr>
              <a:t>»</a:t>
            </a:r>
            <a:endParaRPr/>
          </a:p>
        </p:txBody>
      </p:sp>
      <p:pic>
        <p:nvPicPr>
          <p:cNvPr id="5" name="Рисунок 4" hidden="0"/>
          <p:cNvPicPr>
            <a:picLocks noChangeAspect="1"/>
          </p:cNvPicPr>
          <p:nvPr isPhoto="0" userDrawn="0"/>
        </p:nvPicPr>
        <p:blipFill>
          <a:blip r:embed="rId2"/>
          <a:srcRect l="32674" t="6951" r="11412" b="0"/>
          <a:stretch/>
        </p:blipFill>
        <p:spPr bwMode="auto">
          <a:xfrm>
            <a:off x="1285430" y="1986518"/>
            <a:ext cx="2828724" cy="353071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6" name="Прямоугольник 5" hidden="0"/>
          <p:cNvSpPr/>
          <p:nvPr isPhoto="0" userDrawn="0"/>
        </p:nvSpPr>
        <p:spPr bwMode="auto">
          <a:xfrm>
            <a:off x="1017399" y="5528288"/>
            <a:ext cx="33647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>
                <a:solidFill>
                  <a:srgbClr val="103E90"/>
                </a:solidFill>
                <a:latin typeface="Constantia"/>
              </a:rPr>
              <a:t>ТНПА</a:t>
            </a:r>
            <a:r>
              <a:rPr lang="en-US" sz="1600" b="1">
                <a:solidFill>
                  <a:srgbClr val="103E90"/>
                </a:solidFill>
                <a:latin typeface="Constantia"/>
              </a:rPr>
              <a:t> SF </a:t>
            </a:r>
            <a:r>
              <a:rPr lang="ru-RU" sz="1600" b="1">
                <a:solidFill>
                  <a:srgbClr val="103E90"/>
                </a:solidFill>
                <a:latin typeface="Calibri"/>
              </a:rPr>
              <a:t>7500</a:t>
            </a:r>
            <a:endParaRPr lang="en-US" sz="1600" b="1">
              <a:solidFill>
                <a:srgbClr val="103E90"/>
              </a:solidFill>
              <a:latin typeface="Constantia"/>
            </a:endParaRPr>
          </a:p>
          <a:p>
            <a:pPr algn="just">
              <a:defRPr/>
            </a:pPr>
            <a:r>
              <a:rPr lang="ru-RU" sz="1600" b="1">
                <a:solidFill>
                  <a:srgbClr val="103E90"/>
                </a:solidFill>
                <a:latin typeface="Constantia"/>
              </a:rPr>
              <a:t>Вес                                        - 350 кг.</a:t>
            </a:r>
            <a:endParaRPr/>
          </a:p>
          <a:p>
            <a:pPr algn="just">
              <a:defRPr/>
            </a:pPr>
            <a:r>
              <a:rPr lang="ru-RU" sz="1600" b="1">
                <a:solidFill>
                  <a:srgbClr val="103E90"/>
                </a:solidFill>
                <a:latin typeface="Constantia"/>
              </a:rPr>
              <a:t>Мощность                         – 15</a:t>
            </a:r>
            <a:r>
              <a:rPr lang="en-US" sz="1600" b="1">
                <a:solidFill>
                  <a:srgbClr val="103E90"/>
                </a:solidFill>
                <a:latin typeface="Constantia"/>
              </a:rPr>
              <a:t> </a:t>
            </a:r>
            <a:r>
              <a:rPr lang="ru-RU" sz="1600" b="1">
                <a:solidFill>
                  <a:srgbClr val="103E90"/>
                </a:solidFill>
                <a:latin typeface="Constantia"/>
              </a:rPr>
              <a:t>кВт</a:t>
            </a:r>
            <a:endParaRPr/>
          </a:p>
          <a:p>
            <a:pPr algn="just">
              <a:defRPr/>
            </a:pPr>
            <a:r>
              <a:rPr lang="ru-RU" sz="1600" b="1">
                <a:solidFill>
                  <a:srgbClr val="103E90"/>
                </a:solidFill>
                <a:latin typeface="Constantia"/>
              </a:rPr>
              <a:t>Глубина погружения  до 1000 м.</a:t>
            </a:r>
            <a:endParaRPr lang="ru-RU" sz="1600" b="1">
              <a:solidFill>
                <a:srgbClr val="103E90"/>
              </a:solidFill>
              <a:latin typeface="Constantia"/>
            </a:endParaRPr>
          </a:p>
        </p:txBody>
      </p:sp>
      <p:pic>
        <p:nvPicPr>
          <p:cNvPr id="7" name="Рисунок 6" hidden="0"/>
          <p:cNvPicPr>
            <a:picLocks noChangeAspect="1"/>
          </p:cNvPicPr>
          <p:nvPr isPhoto="0" userDrawn="0"/>
        </p:nvPicPr>
        <p:blipFill>
          <a:blip r:embed="rId3"/>
          <a:srcRect l="35825" t="11150" r="31101" b="35301"/>
          <a:stretch/>
        </p:blipFill>
        <p:spPr bwMode="auto">
          <a:xfrm>
            <a:off x="5076056" y="1986518"/>
            <a:ext cx="2907647" cy="353071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8" name="Прямоугольник 7" hidden="0"/>
          <p:cNvSpPr/>
          <p:nvPr isPhoto="0" userDrawn="0"/>
        </p:nvSpPr>
        <p:spPr bwMode="auto">
          <a:xfrm>
            <a:off x="5076056" y="5528288"/>
            <a:ext cx="33647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>
                <a:solidFill>
                  <a:srgbClr val="103E90"/>
                </a:solidFill>
                <a:latin typeface="Constantia"/>
              </a:rPr>
              <a:t>ТНПА</a:t>
            </a:r>
            <a:r>
              <a:rPr lang="en-US" sz="1600" b="1">
                <a:solidFill>
                  <a:srgbClr val="103E90"/>
                </a:solidFill>
                <a:latin typeface="Constantia"/>
              </a:rPr>
              <a:t> </a:t>
            </a:r>
            <a:r>
              <a:rPr lang="en-US" sz="1600" b="1">
                <a:solidFill>
                  <a:srgbClr val="103E90"/>
                </a:solidFill>
                <a:latin typeface="Constantia"/>
              </a:rPr>
              <a:t>FalconDR</a:t>
            </a:r>
            <a:endParaRPr lang="en-US" sz="1600" b="1">
              <a:solidFill>
                <a:srgbClr val="103E90"/>
              </a:solidFill>
              <a:latin typeface="Constantia"/>
            </a:endParaRPr>
          </a:p>
          <a:p>
            <a:pPr algn="just">
              <a:defRPr/>
            </a:pPr>
            <a:r>
              <a:rPr lang="ru-RU" sz="1600" b="1">
                <a:solidFill>
                  <a:srgbClr val="103E90"/>
                </a:solidFill>
                <a:latin typeface="Constantia"/>
              </a:rPr>
              <a:t>Вес                                        - </a:t>
            </a:r>
            <a:r>
              <a:rPr lang="en-US" sz="1600" b="1">
                <a:solidFill>
                  <a:srgbClr val="103E90"/>
                </a:solidFill>
                <a:latin typeface="Constantia"/>
              </a:rPr>
              <a:t>120</a:t>
            </a:r>
            <a:r>
              <a:rPr lang="ru-RU" sz="1600" b="1">
                <a:solidFill>
                  <a:srgbClr val="103E90"/>
                </a:solidFill>
                <a:latin typeface="Constantia"/>
              </a:rPr>
              <a:t> кг.</a:t>
            </a:r>
            <a:endParaRPr/>
          </a:p>
          <a:p>
            <a:pPr algn="just">
              <a:defRPr/>
            </a:pPr>
            <a:r>
              <a:rPr lang="ru-RU" sz="1600" b="1">
                <a:solidFill>
                  <a:srgbClr val="103E90"/>
                </a:solidFill>
                <a:latin typeface="Constantia"/>
              </a:rPr>
              <a:t>Мощность                         – </a:t>
            </a:r>
            <a:r>
              <a:rPr lang="en-US" sz="1600" b="1">
                <a:solidFill>
                  <a:srgbClr val="103E90"/>
                </a:solidFill>
                <a:latin typeface="Constantia"/>
              </a:rPr>
              <a:t>5 </a:t>
            </a:r>
            <a:r>
              <a:rPr lang="ru-RU" sz="1600" b="1">
                <a:solidFill>
                  <a:srgbClr val="103E90"/>
                </a:solidFill>
                <a:latin typeface="Constantia"/>
              </a:rPr>
              <a:t>кВт</a:t>
            </a:r>
            <a:endParaRPr/>
          </a:p>
          <a:p>
            <a:pPr algn="just">
              <a:defRPr/>
            </a:pPr>
            <a:r>
              <a:rPr lang="ru-RU" sz="1600" b="1">
                <a:solidFill>
                  <a:srgbClr val="103E90"/>
                </a:solidFill>
                <a:latin typeface="Constantia"/>
              </a:rPr>
              <a:t>Глубина погружения  до 1000 м.</a:t>
            </a:r>
            <a:endParaRPr lang="ru-RU" sz="1600" b="1">
              <a:solidFill>
                <a:srgbClr val="103E90"/>
              </a:solidFill>
              <a:latin typeface="Constant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8082CD7E-0E68-4C87-895F-FAF98C57C252}" type="slidenum">
              <a:rPr lang="ru-RU"/>
              <a:t>7</a:t>
            </a:fld>
            <a:endParaRPr lang="ru-RU"/>
          </a:p>
        </p:txBody>
      </p:sp>
      <p:sp>
        <p:nvSpPr>
          <p:cNvPr id="3" name="Прямоугольник 2" hidden="0"/>
          <p:cNvSpPr/>
          <p:nvPr isPhoto="0" userDrawn="0"/>
        </p:nvSpPr>
        <p:spPr bwMode="auto">
          <a:xfrm>
            <a:off x="107504" y="332656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>
                <a:solidFill>
                  <a:srgbClr val="103E90"/>
                </a:solidFill>
              </a:rPr>
              <a:t>Аппараты </a:t>
            </a:r>
            <a:r>
              <a:rPr lang="ru-RU" b="1" u="sng">
                <a:solidFill>
                  <a:srgbClr val="103E90"/>
                </a:solidFill>
              </a:rPr>
              <a:t>осмотрового класса (</a:t>
            </a:r>
            <a:r>
              <a:rPr lang="en-US" b="1" u="sng">
                <a:solidFill>
                  <a:srgbClr val="103E90"/>
                </a:solidFill>
              </a:rPr>
              <a:t>class </a:t>
            </a:r>
            <a:r>
              <a:rPr lang="en-US" b="1" u="sng">
                <a:solidFill>
                  <a:srgbClr val="103E90"/>
                </a:solidFill>
              </a:rPr>
              <a:t>I</a:t>
            </a:r>
            <a:r>
              <a:rPr lang="ru-RU" b="1" u="sng">
                <a:solidFill>
                  <a:srgbClr val="103E90"/>
                </a:solidFill>
              </a:rPr>
              <a:t> </a:t>
            </a:r>
            <a:r>
              <a:rPr lang="en-US" b="1" u="sng">
                <a:solidFill>
                  <a:srgbClr val="103E90"/>
                </a:solidFill>
              </a:rPr>
              <a:t>IMCA)</a:t>
            </a:r>
            <a:r>
              <a:rPr lang="ru-RU" b="1" u="sng">
                <a:solidFill>
                  <a:srgbClr val="103E90"/>
                </a:solidFill>
              </a:rPr>
              <a:t> – </a:t>
            </a:r>
            <a:r>
              <a:rPr lang="ru-RU" b="1" u="sng">
                <a:solidFill>
                  <a:srgbClr val="103E90"/>
                </a:solidFill>
              </a:rPr>
              <a:t>2 аппарата.</a:t>
            </a:r>
            <a:r>
              <a:rPr lang="ru-RU" sz="1600" b="1">
                <a:solidFill>
                  <a:srgbClr val="103E90"/>
                </a:solidFill>
              </a:rPr>
              <a:t> </a:t>
            </a:r>
            <a:endParaRPr lang="ru-RU" sz="1600" b="1">
              <a:solidFill>
                <a:srgbClr val="103E90"/>
              </a:solidFill>
            </a:endParaRPr>
          </a:p>
        </p:txBody>
      </p:sp>
      <p:sp>
        <p:nvSpPr>
          <p:cNvPr id="4" name="Прямоугольник 3" hidden="0"/>
          <p:cNvSpPr/>
          <p:nvPr isPhoto="0" userDrawn="0"/>
        </p:nvSpPr>
        <p:spPr bwMode="auto">
          <a:xfrm>
            <a:off x="296353" y="980728"/>
            <a:ext cx="87129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28650" algn="just">
              <a:defRPr/>
            </a:pPr>
            <a:r>
              <a:rPr lang="ru-RU" sz="1600" b="1">
                <a:solidFill>
                  <a:srgbClr val="103E90"/>
                </a:solidFill>
                <a:latin typeface="Constantia"/>
              </a:rPr>
              <a:t>ТНПА этого класса представляют собой малые аппараты оснащенные  видеокамерой, светильниками, гидролокатором кругового обзора и навигацией </a:t>
            </a:r>
            <a:r>
              <a:rPr lang="en-US" sz="1600" b="1">
                <a:solidFill>
                  <a:srgbClr val="103E90"/>
                </a:solidFill>
                <a:latin typeface="Constantia"/>
              </a:rPr>
              <a:t>USBL</a:t>
            </a:r>
            <a:r>
              <a:rPr lang="ru-RU" sz="1600" b="1">
                <a:solidFill>
                  <a:srgbClr val="103E90"/>
                </a:solidFill>
                <a:latin typeface="Constantia"/>
              </a:rPr>
              <a:t> для осмотровых работ на глубинах до 300 метров. </a:t>
            </a:r>
            <a:endParaRPr/>
          </a:p>
          <a:p>
            <a:pPr indent="628650" algn="just">
              <a:defRPr/>
            </a:pPr>
            <a:r>
              <a:rPr lang="ru-RU" sz="1600" b="1">
                <a:solidFill>
                  <a:srgbClr val="103E90"/>
                </a:solidFill>
                <a:latin typeface="Constantia"/>
              </a:rPr>
              <a:t>У сотрудников </a:t>
            </a:r>
            <a:r>
              <a:rPr lang="ru-RU" sz="1600" b="1">
                <a:solidFill>
                  <a:srgbClr val="103E90"/>
                </a:solidFill>
                <a:latin typeface="Constantia"/>
              </a:rPr>
              <a:t>Морспасслужбы</a:t>
            </a:r>
            <a:r>
              <a:rPr lang="ru-RU" sz="1600" b="1">
                <a:solidFill>
                  <a:srgbClr val="103E90"/>
                </a:solidFill>
                <a:latin typeface="Constantia"/>
              </a:rPr>
              <a:t> есть опыт использования таких ТНПА для осмотра гидротехнических сооружений, при выполнении обследований буровых платформ, поддержки водолазов, осмотра затонувших судов, обучения пилотов ТНПА.</a:t>
            </a:r>
            <a:endParaRPr/>
          </a:p>
        </p:txBody>
      </p:sp>
      <p:pic>
        <p:nvPicPr>
          <p:cNvPr id="8" name="Рисунок 7" hidden="0"/>
          <p:cNvPicPr>
            <a:picLocks noChangeAspect="1"/>
          </p:cNvPicPr>
          <p:nvPr isPhoto="0" userDrawn="0"/>
        </p:nvPicPr>
        <p:blipFill>
          <a:blip r:embed="rId2"/>
          <a:srcRect l="31800" t="55250" r="27599" b="15351"/>
          <a:stretch/>
        </p:blipFill>
        <p:spPr bwMode="auto">
          <a:xfrm>
            <a:off x="2267128" y="3068960"/>
            <a:ext cx="2088848" cy="2016224"/>
          </a:xfrm>
          <a:prstGeom prst="rect">
            <a:avLst/>
          </a:prstGeom>
        </p:spPr>
      </p:pic>
      <p:pic>
        <p:nvPicPr>
          <p:cNvPr id="9" name="Picture 2" descr="http://robotrends.ru/images/1715/111285/seamor300T.640x1200.jpg" hidden="0"/>
          <p:cNvPicPr>
            <a:picLocks noChangeAspect="1" noChangeArrowheads="1"/>
          </p:cNvPicPr>
          <p:nvPr isPhoto="0" userDrawn="0"/>
        </p:nvPicPr>
        <p:blipFill>
          <a:blip r:embed="rId3"/>
          <a:srcRect l="12761" t="0" r="14558" b="0"/>
          <a:stretch/>
        </p:blipFill>
        <p:spPr bwMode="auto">
          <a:xfrm>
            <a:off x="107504" y="3068960"/>
            <a:ext cx="2197045" cy="2016224"/>
          </a:xfrm>
          <a:prstGeom prst="rect">
            <a:avLst/>
          </a:prstGeom>
          <a:noFill/>
        </p:spPr>
      </p:pic>
      <p:sp>
        <p:nvSpPr>
          <p:cNvPr id="10" name="Прямоугольник 9" hidden="0"/>
          <p:cNvSpPr/>
          <p:nvPr isPhoto="0" userDrawn="0"/>
        </p:nvSpPr>
        <p:spPr bwMode="auto">
          <a:xfrm>
            <a:off x="539552" y="5263468"/>
            <a:ext cx="33647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>
                <a:solidFill>
                  <a:srgbClr val="103E90"/>
                </a:solidFill>
                <a:latin typeface="Constantia"/>
              </a:rPr>
              <a:t>ТНПА</a:t>
            </a:r>
            <a:r>
              <a:rPr lang="en-US" sz="1600" b="1">
                <a:solidFill>
                  <a:srgbClr val="103E90"/>
                </a:solidFill>
                <a:latin typeface="Constantia"/>
              </a:rPr>
              <a:t> SEAMOR </a:t>
            </a:r>
            <a:r>
              <a:rPr lang="en-US" sz="1600" b="1">
                <a:solidFill>
                  <a:srgbClr val="103E90"/>
                </a:solidFill>
                <a:latin typeface="Calibri"/>
              </a:rPr>
              <a:t>300</a:t>
            </a:r>
            <a:r>
              <a:rPr lang="en-US" sz="1600" b="1">
                <a:solidFill>
                  <a:srgbClr val="103E90"/>
                </a:solidFill>
                <a:latin typeface="Constantia"/>
              </a:rPr>
              <a:t>T</a:t>
            </a:r>
            <a:endParaRPr/>
          </a:p>
          <a:p>
            <a:pPr algn="just">
              <a:defRPr/>
            </a:pPr>
            <a:r>
              <a:rPr lang="ru-RU" sz="1600" b="1">
                <a:solidFill>
                  <a:srgbClr val="103E90"/>
                </a:solidFill>
                <a:latin typeface="Constantia"/>
              </a:rPr>
              <a:t>Вес                                        - </a:t>
            </a:r>
            <a:r>
              <a:rPr lang="en-US" sz="1600" b="1">
                <a:solidFill>
                  <a:srgbClr val="103E90"/>
                </a:solidFill>
                <a:latin typeface="Constantia"/>
              </a:rPr>
              <a:t>20</a:t>
            </a:r>
            <a:r>
              <a:rPr lang="ru-RU" sz="1600" b="1">
                <a:solidFill>
                  <a:srgbClr val="103E90"/>
                </a:solidFill>
                <a:latin typeface="Constantia"/>
              </a:rPr>
              <a:t> кг.</a:t>
            </a:r>
            <a:endParaRPr/>
          </a:p>
          <a:p>
            <a:pPr algn="just">
              <a:defRPr/>
            </a:pPr>
            <a:r>
              <a:rPr lang="ru-RU" sz="1600" b="1">
                <a:solidFill>
                  <a:srgbClr val="103E90"/>
                </a:solidFill>
                <a:latin typeface="Constantia"/>
              </a:rPr>
              <a:t>Мощность                         – 1</a:t>
            </a:r>
            <a:r>
              <a:rPr lang="en-US" sz="1600" b="1">
                <a:solidFill>
                  <a:srgbClr val="103E90"/>
                </a:solidFill>
                <a:latin typeface="Constantia"/>
              </a:rPr>
              <a:t>,</a:t>
            </a:r>
            <a:r>
              <a:rPr lang="ru-RU" sz="1600" b="1">
                <a:solidFill>
                  <a:srgbClr val="103E90"/>
                </a:solidFill>
                <a:latin typeface="Constantia"/>
              </a:rPr>
              <a:t>5</a:t>
            </a:r>
            <a:r>
              <a:rPr lang="en-US" sz="1600" b="1">
                <a:solidFill>
                  <a:srgbClr val="103E90"/>
                </a:solidFill>
                <a:latin typeface="Constantia"/>
              </a:rPr>
              <a:t> </a:t>
            </a:r>
            <a:r>
              <a:rPr lang="ru-RU" sz="1600" b="1">
                <a:solidFill>
                  <a:srgbClr val="103E90"/>
                </a:solidFill>
                <a:latin typeface="Constantia"/>
              </a:rPr>
              <a:t>кВт</a:t>
            </a:r>
            <a:endParaRPr/>
          </a:p>
          <a:p>
            <a:pPr algn="just">
              <a:defRPr/>
            </a:pPr>
            <a:r>
              <a:rPr lang="ru-RU" sz="1600" b="1">
                <a:solidFill>
                  <a:srgbClr val="103E90"/>
                </a:solidFill>
                <a:latin typeface="Constantia"/>
              </a:rPr>
              <a:t>Глубина погружения  до </a:t>
            </a:r>
            <a:r>
              <a:rPr lang="en-US" sz="1600" b="1">
                <a:solidFill>
                  <a:srgbClr val="103E90"/>
                </a:solidFill>
                <a:latin typeface="Constantia"/>
              </a:rPr>
              <a:t>3</a:t>
            </a:r>
            <a:r>
              <a:rPr lang="ru-RU" sz="1600" b="1">
                <a:solidFill>
                  <a:srgbClr val="103E90"/>
                </a:solidFill>
                <a:latin typeface="Constantia"/>
              </a:rPr>
              <a:t>00 м.</a:t>
            </a:r>
            <a:endParaRPr lang="ru-RU" sz="1600" b="1">
              <a:solidFill>
                <a:srgbClr val="103E90"/>
              </a:solidFill>
              <a:latin typeface="Constantia"/>
            </a:endParaRPr>
          </a:p>
        </p:txBody>
      </p:sp>
      <p:grpSp>
        <p:nvGrpSpPr>
          <p:cNvPr id="11" name="Группа 10" hidden="0"/>
          <p:cNvGrpSpPr/>
          <p:nvPr isPhoto="0" userDrawn="0"/>
        </p:nvGrpSpPr>
        <p:grpSpPr bwMode="auto">
          <a:xfrm>
            <a:off x="4716016" y="3091268"/>
            <a:ext cx="4256949" cy="1993916"/>
            <a:chOff x="4716015" y="2656552"/>
            <a:chExt cx="4193418" cy="1909491"/>
          </a:xfrm>
        </p:grpSpPr>
        <p:pic>
          <p:nvPicPr>
            <p:cNvPr id="12" name="Рисунок 11" hidden="0"/>
            <p:cNvPicPr>
              <a:picLocks noChangeAspect="1"/>
            </p:cNvPicPr>
            <p:nvPr isPhoto="0" userDrawn="0"/>
          </p:nvPicPr>
          <p:blipFill>
            <a:blip r:embed="rId4"/>
            <a:stretch/>
          </p:blipFill>
          <p:spPr bwMode="auto">
            <a:xfrm>
              <a:off x="4716015" y="2656553"/>
              <a:ext cx="2268171" cy="1909490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  <p:pic>
          <p:nvPicPr>
            <p:cNvPr id="13" name="Рисунок 12" hidden="0"/>
            <p:cNvPicPr>
              <a:picLocks noChangeAspect="1"/>
            </p:cNvPicPr>
            <p:nvPr isPhoto="0" userDrawn="0"/>
          </p:nvPicPr>
          <p:blipFill>
            <a:blip r:embed="rId5"/>
            <a:stretch/>
          </p:blipFill>
          <p:spPr bwMode="auto">
            <a:xfrm>
              <a:off x="6903384" y="2656552"/>
              <a:ext cx="2006049" cy="1909490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</p:grpSp>
      <p:sp>
        <p:nvSpPr>
          <p:cNvPr id="14" name="Прямоугольник 13" hidden="0"/>
          <p:cNvSpPr/>
          <p:nvPr isPhoto="0" userDrawn="0"/>
        </p:nvSpPr>
        <p:spPr bwMode="auto">
          <a:xfrm>
            <a:off x="5436096" y="5263468"/>
            <a:ext cx="33647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>
                <a:solidFill>
                  <a:srgbClr val="103E90"/>
                </a:solidFill>
                <a:latin typeface="Constantia"/>
              </a:rPr>
              <a:t>ТНПА</a:t>
            </a:r>
            <a:r>
              <a:rPr lang="en-US" sz="1600" b="1">
                <a:solidFill>
                  <a:srgbClr val="103E90"/>
                </a:solidFill>
                <a:latin typeface="Constantia"/>
              </a:rPr>
              <a:t> </a:t>
            </a:r>
            <a:r>
              <a:rPr lang="ru-RU" sz="1600" b="1">
                <a:solidFill>
                  <a:srgbClr val="103E90"/>
                </a:solidFill>
                <a:latin typeface="Constantia"/>
              </a:rPr>
              <a:t>НЕРЕЙ</a:t>
            </a:r>
            <a:endParaRPr lang="en-US" sz="1600" b="1">
              <a:solidFill>
                <a:srgbClr val="103E90"/>
              </a:solidFill>
              <a:latin typeface="Constantia"/>
            </a:endParaRPr>
          </a:p>
          <a:p>
            <a:pPr algn="just">
              <a:defRPr/>
            </a:pPr>
            <a:r>
              <a:rPr lang="ru-RU" sz="1600" b="1">
                <a:solidFill>
                  <a:srgbClr val="103E90"/>
                </a:solidFill>
                <a:latin typeface="Constantia"/>
              </a:rPr>
              <a:t>Вес                                        - </a:t>
            </a:r>
            <a:r>
              <a:rPr lang="en-US" sz="1600" b="1">
                <a:solidFill>
                  <a:srgbClr val="103E90"/>
                </a:solidFill>
                <a:latin typeface="Constantia"/>
              </a:rPr>
              <a:t>2</a:t>
            </a:r>
            <a:r>
              <a:rPr lang="ru-RU" sz="1600" b="1">
                <a:solidFill>
                  <a:srgbClr val="103E90"/>
                </a:solidFill>
                <a:latin typeface="Constantia"/>
              </a:rPr>
              <a:t>2</a:t>
            </a:r>
            <a:r>
              <a:rPr lang="ru-RU" sz="1600" b="1">
                <a:solidFill>
                  <a:srgbClr val="103E90"/>
                </a:solidFill>
                <a:latin typeface="Constantia"/>
              </a:rPr>
              <a:t> кг.</a:t>
            </a:r>
            <a:endParaRPr/>
          </a:p>
          <a:p>
            <a:pPr algn="just">
              <a:defRPr/>
            </a:pPr>
            <a:r>
              <a:rPr lang="ru-RU" sz="1600" b="1">
                <a:solidFill>
                  <a:srgbClr val="103E90"/>
                </a:solidFill>
                <a:latin typeface="Constantia"/>
              </a:rPr>
              <a:t>Мощность                         – 3</a:t>
            </a:r>
            <a:r>
              <a:rPr lang="en-US" sz="1600" b="1">
                <a:solidFill>
                  <a:srgbClr val="103E90"/>
                </a:solidFill>
                <a:latin typeface="Constantia"/>
              </a:rPr>
              <a:t>,</a:t>
            </a:r>
            <a:r>
              <a:rPr lang="ru-RU" sz="1600" b="1">
                <a:solidFill>
                  <a:srgbClr val="103E90"/>
                </a:solidFill>
                <a:latin typeface="Constantia"/>
              </a:rPr>
              <a:t>0</a:t>
            </a:r>
            <a:r>
              <a:rPr lang="en-US" sz="1600" b="1">
                <a:solidFill>
                  <a:srgbClr val="103E90"/>
                </a:solidFill>
                <a:latin typeface="Constantia"/>
              </a:rPr>
              <a:t> </a:t>
            </a:r>
            <a:r>
              <a:rPr lang="ru-RU" sz="1600" b="1">
                <a:solidFill>
                  <a:srgbClr val="103E90"/>
                </a:solidFill>
                <a:latin typeface="Constantia"/>
              </a:rPr>
              <a:t>кВт</a:t>
            </a:r>
            <a:endParaRPr/>
          </a:p>
          <a:p>
            <a:pPr algn="just">
              <a:defRPr/>
            </a:pPr>
            <a:r>
              <a:rPr lang="ru-RU" sz="1600" b="1">
                <a:solidFill>
                  <a:srgbClr val="103E90"/>
                </a:solidFill>
                <a:latin typeface="Constantia"/>
              </a:rPr>
              <a:t>Глубина погружения  до </a:t>
            </a:r>
            <a:r>
              <a:rPr lang="en-US" sz="1600" b="1">
                <a:solidFill>
                  <a:srgbClr val="103E90"/>
                </a:solidFill>
                <a:latin typeface="Constantia"/>
              </a:rPr>
              <a:t>3</a:t>
            </a:r>
            <a:r>
              <a:rPr lang="ru-RU" sz="1600" b="1">
                <a:solidFill>
                  <a:srgbClr val="103E90"/>
                </a:solidFill>
                <a:latin typeface="Constantia"/>
              </a:rPr>
              <a:t>00 м.</a:t>
            </a:r>
            <a:endParaRPr lang="ru-RU" sz="1600" b="1">
              <a:solidFill>
                <a:srgbClr val="103E90"/>
              </a:solidFill>
              <a:latin typeface="Constant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>
            <a:alphaModFix amt="35000"/>
          </a:blip>
          <a:srcRect l="18354" t="0" r="18354" b="0"/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20" name="Прямая соединительная линия 19" hidden="0"/>
          <p:cNvCxnSpPr>
            <a:cxnSpLocks/>
          </p:cNvCxnSpPr>
          <p:nvPr isPhoto="0" userDrawn="0"/>
        </p:nvCxnSpPr>
        <p:spPr bwMode="auto">
          <a:xfrm>
            <a:off x="2195736" y="1412776"/>
            <a:ext cx="2700808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 hidden="0"/>
          <p:cNvCxnSpPr>
            <a:cxnSpLocks/>
          </p:cNvCxnSpPr>
          <p:nvPr isPhoto="0" userDrawn="0"/>
        </p:nvCxnSpPr>
        <p:spPr bwMode="auto">
          <a:xfrm>
            <a:off x="179512" y="1988840"/>
            <a:ext cx="3024336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8082CD7E-0E68-4C87-895F-FAF98C57C252}" type="slidenum">
              <a:rPr lang="ru-RU"/>
              <a:t>8</a:t>
            </a:fld>
            <a:endParaRPr lang="ru-RU"/>
          </a:p>
        </p:txBody>
      </p:sp>
      <p:sp>
        <p:nvSpPr>
          <p:cNvPr id="3" name="Прямоугольник 2" hidden="0"/>
          <p:cNvSpPr/>
          <p:nvPr isPhoto="0" userDrawn="0"/>
        </p:nvSpPr>
        <p:spPr bwMode="auto">
          <a:xfrm>
            <a:off x="123755" y="116632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u="sng">
                <a:solidFill>
                  <a:srgbClr val="103E90"/>
                </a:solidFill>
                <a:latin typeface="Constantia"/>
              </a:rPr>
              <a:t>Основные работы</a:t>
            </a:r>
            <a:r>
              <a:rPr lang="ru-RU" sz="1600" b="1" u="sng">
                <a:solidFill>
                  <a:srgbClr val="103E90"/>
                </a:solidFill>
                <a:latin typeface="Constantia"/>
              </a:rPr>
              <a:t>, выполненные с применением ТНПА в </a:t>
            </a:r>
            <a:r>
              <a:rPr lang="ru-RU" sz="1600" b="1" u="sng">
                <a:solidFill>
                  <a:srgbClr val="103E90"/>
                </a:solidFill>
                <a:latin typeface="Calibri"/>
              </a:rPr>
              <a:t>2020-2021г</a:t>
            </a:r>
            <a:r>
              <a:rPr lang="ru-RU" b="1" u="sng">
                <a:solidFill>
                  <a:srgbClr val="103E90"/>
                </a:solidFill>
              </a:rPr>
              <a:t>.</a:t>
            </a:r>
            <a:r>
              <a:rPr lang="ru-RU" sz="1600" b="1">
                <a:solidFill>
                  <a:srgbClr val="103E90"/>
                </a:solidFill>
              </a:rPr>
              <a:t> </a:t>
            </a:r>
            <a:endParaRPr lang="ru-RU" sz="1600" b="1">
              <a:solidFill>
                <a:srgbClr val="103E90"/>
              </a:solidFill>
            </a:endParaRPr>
          </a:p>
        </p:txBody>
      </p:sp>
      <p:sp>
        <p:nvSpPr>
          <p:cNvPr id="4" name="Прямоугольник 3" hidden="0"/>
          <p:cNvSpPr/>
          <p:nvPr isPhoto="0" userDrawn="0"/>
        </p:nvSpPr>
        <p:spPr bwMode="auto">
          <a:xfrm>
            <a:off x="226704" y="548680"/>
            <a:ext cx="4273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/>
              <a:buChar char="•"/>
              <a:defRPr/>
            </a:pPr>
            <a:r>
              <a:rPr lang="ru-RU" sz="1400" b="1">
                <a:solidFill>
                  <a:srgbClr val="103E90"/>
                </a:solidFill>
                <a:latin typeface="Constantia"/>
              </a:rPr>
              <a:t>Подводно- технические работы при строительстве и </a:t>
            </a:r>
            <a:r>
              <a:rPr lang="ru-RU" sz="1400" b="1">
                <a:solidFill>
                  <a:srgbClr val="103E90"/>
                </a:solidFill>
                <a:latin typeface="Constantia"/>
              </a:rPr>
              <a:t> </a:t>
            </a:r>
            <a:r>
              <a:rPr lang="ru-RU" sz="1400" b="1">
                <a:solidFill>
                  <a:srgbClr val="103E90"/>
                </a:solidFill>
                <a:latin typeface="Constantia"/>
              </a:rPr>
              <a:t>запуске трубопроводов Северный поток – 1, Северный поток – 2, Турецкий поток.  </a:t>
            </a:r>
            <a:endParaRPr/>
          </a:p>
          <a:p>
            <a:pPr algn="just">
              <a:defRPr/>
            </a:pPr>
            <a:r>
              <a:rPr lang="ru-RU" sz="1600" b="1">
                <a:solidFill>
                  <a:srgbClr val="103E90"/>
                </a:solidFill>
                <a:latin typeface="Constantia"/>
              </a:rPr>
              <a:t>  </a:t>
            </a:r>
            <a:endParaRPr lang="ru-RU" sz="1600" b="1">
              <a:solidFill>
                <a:srgbClr val="103E90"/>
              </a:solidFill>
              <a:latin typeface="Constantia"/>
            </a:endParaRPr>
          </a:p>
        </p:txBody>
      </p:sp>
      <p:pic>
        <p:nvPicPr>
          <p:cNvPr id="5" name="Рисунок 4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4861047" y="602766"/>
            <a:ext cx="4080240" cy="3060180"/>
          </a:xfrm>
          <a:prstGeom prst="rect">
            <a:avLst/>
          </a:prstGeom>
          <a:noFill/>
        </p:spPr>
      </p:pic>
      <p:sp>
        <p:nvSpPr>
          <p:cNvPr id="6" name="Прямоугольник 5" hidden="0"/>
          <p:cNvSpPr/>
          <p:nvPr isPhoto="0" userDrawn="0"/>
        </p:nvSpPr>
        <p:spPr bwMode="auto">
          <a:xfrm>
            <a:off x="226704" y="1537628"/>
            <a:ext cx="41436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/>
              <a:buChar char="•"/>
              <a:defRPr/>
            </a:pPr>
            <a:r>
              <a:rPr lang="ru-RU" sz="1400" b="1">
                <a:solidFill>
                  <a:srgbClr val="103E90"/>
                </a:solidFill>
                <a:latin typeface="Constantia"/>
              </a:rPr>
              <a:t>Обследование подводного основания МЛСП Приразломная.</a:t>
            </a:r>
            <a:endParaRPr/>
          </a:p>
        </p:txBody>
      </p:sp>
      <p:sp>
        <p:nvSpPr>
          <p:cNvPr id="7" name="Прямоугольник 6" hidden="0"/>
          <p:cNvSpPr/>
          <p:nvPr isPhoto="0" userDrawn="0"/>
        </p:nvSpPr>
        <p:spPr bwMode="auto">
          <a:xfrm>
            <a:off x="226704" y="5674881"/>
            <a:ext cx="44173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/>
              <a:buChar char="•"/>
              <a:defRPr/>
            </a:pPr>
            <a:r>
              <a:rPr lang="ru-RU" sz="1400" b="1">
                <a:solidFill>
                  <a:srgbClr val="103E90"/>
                </a:solidFill>
                <a:latin typeface="Constantia"/>
              </a:rPr>
              <a:t>Обследование ликвидированных и законсервированных скважин в Баренцевом, Карском и Охотском морях</a:t>
            </a:r>
            <a:r>
              <a:rPr lang="ru-RU" sz="1400" b="1">
                <a:solidFill>
                  <a:srgbClr val="103E90"/>
                </a:solidFill>
                <a:latin typeface="Constantia"/>
              </a:rPr>
              <a:t>.</a:t>
            </a:r>
            <a:r>
              <a:rPr lang="en-US" sz="1400" b="1">
                <a:solidFill>
                  <a:srgbClr val="103E90"/>
                </a:solidFill>
                <a:latin typeface="Constantia"/>
              </a:rPr>
              <a:t> </a:t>
            </a:r>
            <a:r>
              <a:rPr lang="ru-RU" sz="1400" b="1">
                <a:solidFill>
                  <a:srgbClr val="103E90"/>
                </a:solidFill>
                <a:latin typeface="Constantia"/>
              </a:rPr>
              <a:t>Всего обследовано </a:t>
            </a:r>
            <a:r>
              <a:rPr lang="ru-RU" sz="1400" b="1">
                <a:solidFill>
                  <a:srgbClr val="103E90"/>
                </a:solidFill>
                <a:latin typeface="Calibri"/>
              </a:rPr>
              <a:t>67 </a:t>
            </a:r>
            <a:r>
              <a:rPr lang="ru-RU" sz="1400" b="1">
                <a:solidFill>
                  <a:srgbClr val="103E90"/>
                </a:solidFill>
                <a:latin typeface="Constantia"/>
              </a:rPr>
              <a:t>скважин</a:t>
            </a:r>
            <a:endParaRPr lang="ru-RU" sz="1400" b="1">
              <a:solidFill>
                <a:srgbClr val="103E90"/>
              </a:solidFill>
              <a:latin typeface="Constantia"/>
            </a:endParaRPr>
          </a:p>
        </p:txBody>
      </p:sp>
      <p:cxnSp>
        <p:nvCxnSpPr>
          <p:cNvPr id="11" name="Прямая соединительная линия 10" hidden="0"/>
          <p:cNvCxnSpPr>
            <a:cxnSpLocks/>
          </p:cNvCxnSpPr>
          <p:nvPr isPhoto="0" userDrawn="0"/>
        </p:nvCxnSpPr>
        <p:spPr bwMode="auto">
          <a:xfrm>
            <a:off x="179512" y="1988840"/>
            <a:ext cx="0" cy="3312368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 hidden="0"/>
          <p:cNvCxnSpPr>
            <a:cxnSpLocks/>
          </p:cNvCxnSpPr>
          <p:nvPr isPhoto="0" userDrawn="0"/>
        </p:nvCxnSpPr>
        <p:spPr bwMode="auto">
          <a:xfrm>
            <a:off x="181571" y="5301208"/>
            <a:ext cx="3364569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320135" y="2119545"/>
            <a:ext cx="4050196" cy="3037646"/>
          </a:xfrm>
          <a:prstGeom prst="rect">
            <a:avLst/>
          </a:prstGeom>
          <a:noFill/>
        </p:spPr>
      </p:pic>
      <p:pic>
        <p:nvPicPr>
          <p:cNvPr id="26" name="Рисунок 25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4861047" y="3749868"/>
            <a:ext cx="4080240" cy="2727433"/>
          </a:xfrm>
          <a:prstGeom prst="rect">
            <a:avLst/>
          </a:prstGeom>
          <a:noFill/>
        </p:spPr>
      </p:pic>
      <p:cxnSp>
        <p:nvCxnSpPr>
          <p:cNvPr id="30" name="Прямая соединительная линия 29" hidden="0"/>
          <p:cNvCxnSpPr>
            <a:cxnSpLocks/>
          </p:cNvCxnSpPr>
          <p:nvPr isPhoto="0" userDrawn="0"/>
        </p:nvCxnSpPr>
        <p:spPr bwMode="auto">
          <a:xfrm>
            <a:off x="2123728" y="5683819"/>
            <a:ext cx="2700808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8082CD7E-0E68-4C87-895F-FAF98C57C252}" type="slidenum">
              <a:rPr lang="ru-RU"/>
              <a:t>9</a:t>
            </a:fld>
            <a:endParaRPr lang="ru-RU"/>
          </a:p>
        </p:txBody>
      </p:sp>
      <p:sp>
        <p:nvSpPr>
          <p:cNvPr id="3" name="Прямоугольник 2" hidden="0"/>
          <p:cNvSpPr/>
          <p:nvPr isPhoto="0" userDrawn="0"/>
        </p:nvSpPr>
        <p:spPr bwMode="auto">
          <a:xfrm>
            <a:off x="0" y="11663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>
                <a:solidFill>
                  <a:srgbClr val="103E90"/>
                </a:solidFill>
              </a:rPr>
              <a:t>Виды изыскательских работ проведенных в 2021году.</a:t>
            </a:r>
            <a:endParaRPr lang="ru-RU" b="1">
              <a:solidFill>
                <a:srgbClr val="103E90"/>
              </a:solidFill>
            </a:endParaRPr>
          </a:p>
        </p:txBody>
      </p:sp>
      <p:sp>
        <p:nvSpPr>
          <p:cNvPr id="4" name="Прямоугольник 3" hidden="0"/>
          <p:cNvSpPr/>
          <p:nvPr isPhoto="0" userDrawn="0"/>
        </p:nvSpPr>
        <p:spPr bwMode="auto">
          <a:xfrm>
            <a:off x="215688" y="900403"/>
            <a:ext cx="392426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>
                <a:solidFill>
                  <a:srgbClr val="103E90"/>
                </a:solidFill>
                <a:latin typeface="Constantia"/>
              </a:rPr>
              <a:t>Сопровождение подводно-технических работ, позиционирование ТНПА и подводных объектов</a:t>
            </a:r>
            <a:endParaRPr/>
          </a:p>
          <a:p>
            <a:pPr algn="just">
              <a:defRPr/>
            </a:pPr>
            <a:r>
              <a:rPr lang="ru-RU" sz="1600" b="1">
                <a:solidFill>
                  <a:srgbClr val="103E90"/>
                </a:solidFill>
                <a:latin typeface="Constantia"/>
              </a:rPr>
              <a:t>  </a:t>
            </a:r>
            <a:endParaRPr lang="ru-RU" sz="1600" b="1">
              <a:solidFill>
                <a:srgbClr val="103E90"/>
              </a:solidFill>
              <a:latin typeface="Constantia"/>
            </a:endParaRPr>
          </a:p>
        </p:txBody>
      </p:sp>
      <p:pic>
        <p:nvPicPr>
          <p:cNvPr id="5" name="Рисунок 4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4211960" y="554543"/>
            <a:ext cx="4680174" cy="2218208"/>
          </a:xfrm>
          <a:prstGeom prst="rect">
            <a:avLst/>
          </a:prstGeom>
          <a:noFill/>
        </p:spPr>
      </p:pic>
      <p:sp>
        <p:nvSpPr>
          <p:cNvPr id="6" name="Прямоугольник 5" hidden="0"/>
          <p:cNvSpPr/>
          <p:nvPr isPhoto="0" userDrawn="0"/>
        </p:nvSpPr>
        <p:spPr bwMode="auto">
          <a:xfrm>
            <a:off x="5206942" y="2930051"/>
            <a:ext cx="367206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>
                <a:solidFill>
                  <a:srgbClr val="103E90"/>
                </a:solidFill>
                <a:latin typeface="Constantia"/>
              </a:rPr>
              <a:t>Съемка рельефа дна и построение 3-х мерной модели рельефа  с применением многолучевого эхолота </a:t>
            </a:r>
            <a:endParaRPr/>
          </a:p>
        </p:txBody>
      </p:sp>
      <p:sp>
        <p:nvSpPr>
          <p:cNvPr id="8" name="Прямоугольник 7" hidden="0"/>
          <p:cNvSpPr/>
          <p:nvPr isPhoto="0" userDrawn="0"/>
        </p:nvSpPr>
        <p:spPr bwMode="auto">
          <a:xfrm>
            <a:off x="703031" y="5355757"/>
            <a:ext cx="38164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>
                <a:solidFill>
                  <a:srgbClr val="103E90"/>
                </a:solidFill>
                <a:latin typeface="Constantia"/>
              </a:rPr>
              <a:t>Промеры глубин однолучевым эхолотом, гидроакустическая съемка и  магнитометрическая съемка. Поиск подводных объектов</a:t>
            </a:r>
            <a:endParaRPr/>
          </a:p>
        </p:txBody>
      </p:sp>
      <p:pic>
        <p:nvPicPr>
          <p:cNvPr id="9" name="Рисунок 8" hidden="0"/>
          <p:cNvPicPr>
            <a:picLocks noChangeAspect="1"/>
          </p:cNvPicPr>
          <p:nvPr isPhoto="0" userDrawn="0"/>
        </p:nvPicPr>
        <p:blipFill>
          <a:blip r:embed="rId3"/>
          <a:srcRect l="17682" t="14689" r="0" b="9765"/>
          <a:stretch/>
        </p:blipFill>
        <p:spPr bwMode="auto">
          <a:xfrm>
            <a:off x="4722567" y="3931712"/>
            <a:ext cx="4140967" cy="2592288"/>
          </a:xfrm>
          <a:prstGeom prst="rect">
            <a:avLst/>
          </a:prstGeom>
          <a:noFill/>
        </p:spPr>
      </p:pic>
      <p:pic>
        <p:nvPicPr>
          <p:cNvPr id="7" name="Рисунок 6" hidden="0"/>
          <p:cNvPicPr>
            <a:picLocks noChangeAspect="1"/>
          </p:cNvPicPr>
          <p:nvPr isPhoto="0" userDrawn="0"/>
        </p:nvPicPr>
        <p:blipFill>
          <a:blip r:embed="rId4"/>
          <a:srcRect l="9733" t="0" r="0" b="16019"/>
          <a:stretch/>
        </p:blipFill>
        <p:spPr bwMode="auto">
          <a:xfrm>
            <a:off x="97905" y="2011463"/>
            <a:ext cx="5007481" cy="257584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jpg"/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Arial"/>
        <a:cs typeface="Arial"/>
      </a:majorFont>
      <a:minorFont>
        <a:latin typeface="Constantia"/>
        <a:ea typeface="Arial"/>
        <a:cs typeface="Arial"/>
      </a:minorFont>
    </a:fontScheme>
    <a:fmtScheme name="Поток">
      <a:fillStyleLst>
        <a:solidFill>
          <a:schemeClr val="phClr"/>
        </a:solidFill>
        <a:gradFill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/>
        </a:gradFill>
        <a:gradFill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/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/>
        </a:gradFill>
        <a:blipFill>
          <a:blip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algn="tl" flip="none" sx="65000" sy="65000" tx="0" ty="0"/>
        </a:blip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R7-Office/7.1.1.35</Application>
  <DocSecurity>0</DocSecurity>
  <PresentationFormat>Экран (4:3)</PresentationFormat>
  <Paragraphs>0</Paragraphs>
  <Slides>15</Slides>
  <Notes>15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Саенко</dc:creator>
  <cp:keywords/>
  <dc:description/>
  <dc:identifier/>
  <dc:language/>
  <cp:lastModifiedBy>Шлыков Дмитрий</cp:lastModifiedBy>
  <cp:revision>841</cp:revision>
  <dcterms:created xsi:type="dcterms:W3CDTF">2010-02-11T08:50:18Z</dcterms:created>
  <dcterms:modified xsi:type="dcterms:W3CDTF">2023-07-17T06:13:53Z</dcterms:modified>
  <cp:category/>
  <cp:contentStatus/>
  <cp:version/>
</cp:coreProperties>
</file>